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y="5175250" cx="9144000"/>
  <p:notesSz cx="6858000" cy="9144000"/>
  <p:embeddedFontLst>
    <p:embeddedFont>
      <p:font typeface="Playfair Display"/>
      <p:regular r:id="rId37"/>
      <p:bold r:id="rId38"/>
      <p:italic r:id="rId39"/>
      <p:boldItalic r:id="rId40"/>
    </p:embeddedFont>
    <p:embeddedFont>
      <p:font typeface="Poppins"/>
      <p:regular r:id="rId41"/>
      <p:bold r:id="rId42"/>
      <p:italic r:id="rId43"/>
      <p:boldItalic r:id="rId44"/>
    </p:embeddedFont>
    <p:embeddedFont>
      <p:font typeface="Poppins Light"/>
      <p:regular r:id="rId45"/>
      <p:bold r:id="rId46"/>
      <p:italic r:id="rId47"/>
      <p:boldItalic r:id="rId48"/>
    </p:embeddedFont>
    <p:embeddedFont>
      <p:font typeface="Gothic A1"/>
      <p:regular r:id="rId49"/>
      <p:bold r:id="rId50"/>
    </p:embeddedFont>
    <p:embeddedFont>
      <p:font typeface="Poppins Medium"/>
      <p:regular r:id="rId51"/>
      <p:bold r:id="rId52"/>
      <p:italic r:id="rId53"/>
      <p:boldItalic r:id="rId54"/>
    </p:embeddedFont>
    <p:embeddedFont>
      <p:font typeface="Helvetica Neue"/>
      <p:regular r:id="rId55"/>
      <p:bold r:id="rId56"/>
      <p:italic r:id="rId57"/>
      <p:boldItalic r:id="rId58"/>
    </p:embeddedFont>
    <p:embeddedFont>
      <p:font typeface="Gothic A1 Light"/>
      <p:regular r:id="rId59"/>
      <p:bold r:id="rId60"/>
    </p:embeddedFont>
    <p:embeddedFont>
      <p:font typeface="Helvetica Neue Light"/>
      <p:regular r:id="rId61"/>
      <p:bold r:id="rId62"/>
      <p:italic r:id="rId63"/>
      <p:boldItalic r:id="rId64"/>
    </p:embeddedFont>
    <p:embeddedFont>
      <p:font typeface="DM Serif Display"/>
      <p:regular r:id="rId65"/>
      <p:italic r:id="rId6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531">
          <p15:clr>
            <a:srgbClr val="000000"/>
          </p15:clr>
        </p15:guide>
        <p15:guide id="2" pos="2880">
          <p15:clr>
            <a:srgbClr val="000000"/>
          </p15:clr>
        </p15:guide>
        <p15:guide id="3" pos="198">
          <p15:clr>
            <a:srgbClr val="9AA0A6"/>
          </p15:clr>
        </p15:guide>
        <p15:guide id="4" pos="4932">
          <p15:clr>
            <a:srgbClr val="9AA0A6"/>
          </p15:clr>
        </p15:guide>
        <p15:guide id="5" pos="1605">
          <p15:clr>
            <a:srgbClr val="9AA0A6"/>
          </p15:clr>
        </p15:guide>
        <p15:guide id="6" pos="4171">
          <p15:clr>
            <a:srgbClr val="9AA0A6"/>
          </p15:clr>
        </p15:guide>
        <p15:guide id="7" pos="4388">
          <p15:clr>
            <a:srgbClr val="9AA0A6"/>
          </p15:clr>
        </p15:guide>
        <p15:guide id="8" pos="5563">
          <p15:clr>
            <a:srgbClr val="9AA0A6"/>
          </p15:clr>
        </p15:guide>
        <p15:guide id="9" orient="horz" pos="3064">
          <p15:clr>
            <a:srgbClr val="9AA0A6"/>
          </p15:clr>
        </p15:guide>
        <p15:guide id="10" orient="horz" pos="196">
          <p15:clr>
            <a:srgbClr val="9AA0A6"/>
          </p15:clr>
        </p15:guide>
        <p15:guide id="11" orient="horz" pos="1049">
          <p15:clr>
            <a:srgbClr val="9AA0A6"/>
          </p15:clr>
        </p15:guide>
        <p15:guide id="12" orient="horz" pos="1203">
          <p15:clr>
            <a:srgbClr val="9AA0A6"/>
          </p15:clr>
        </p15:guide>
        <p15:guide id="13" orient="horz" pos="2170">
          <p15:clr>
            <a:srgbClr val="9AA0A6"/>
          </p15:clr>
        </p15:guide>
        <p15:guide id="14" orient="horz" pos="2211">
          <p15:clr>
            <a:srgbClr val="9AA0A6"/>
          </p15:clr>
        </p15:guide>
        <p15:guide id="15" orient="horz" pos="1049">
          <p15:clr>
            <a:srgbClr val="9AA0A6"/>
          </p15:clr>
        </p15:guide>
        <p15:guide id="16" pos="2780">
          <p15:clr>
            <a:srgbClr val="9AA0A6"/>
          </p15:clr>
        </p15:guide>
        <p15:guide id="17" pos="5562">
          <p15:clr>
            <a:srgbClr val="9AA0A6"/>
          </p15:clr>
        </p15:guide>
        <p15:guide id="18" pos="3483">
          <p15:clr>
            <a:srgbClr val="9AA0A6"/>
          </p15:clr>
        </p15:guide>
        <p15:guide id="19" pos="3685">
          <p15:clr>
            <a:srgbClr val="9AA0A6"/>
          </p15:clr>
        </p15:guide>
        <p15:guide id="20" pos="3102">
          <p15:clr>
            <a:srgbClr val="9AA0A6"/>
          </p15:clr>
        </p15:guide>
        <p15:guide id="21" pos="2294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531" orient="horz"/>
        <p:guide pos="2880"/>
        <p:guide pos="198"/>
        <p:guide pos="4932"/>
        <p:guide pos="1605"/>
        <p:guide pos="4171"/>
        <p:guide pos="4388"/>
        <p:guide pos="5563"/>
        <p:guide pos="3064" orient="horz"/>
        <p:guide pos="196" orient="horz"/>
        <p:guide pos="1049" orient="horz"/>
        <p:guide pos="1203" orient="horz"/>
        <p:guide pos="2170" orient="horz"/>
        <p:guide pos="2211" orient="horz"/>
        <p:guide pos="1049" orient="horz"/>
        <p:guide pos="2780"/>
        <p:guide pos="5562"/>
        <p:guide pos="3483"/>
        <p:guide pos="3685"/>
        <p:guide pos="3102"/>
        <p:guide pos="229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layfairDisplay-boldItalic.fntdata"/><Relationship Id="rId42" Type="http://schemas.openxmlformats.org/officeDocument/2006/relationships/font" Target="fonts/Poppins-bold.fntdata"/><Relationship Id="rId41" Type="http://schemas.openxmlformats.org/officeDocument/2006/relationships/font" Target="fonts/Poppins-regular.fntdata"/><Relationship Id="rId44" Type="http://schemas.openxmlformats.org/officeDocument/2006/relationships/font" Target="fonts/Poppins-boldItalic.fntdata"/><Relationship Id="rId43" Type="http://schemas.openxmlformats.org/officeDocument/2006/relationships/font" Target="fonts/Poppins-italic.fntdata"/><Relationship Id="rId46" Type="http://schemas.openxmlformats.org/officeDocument/2006/relationships/font" Target="fonts/PoppinsLight-bold.fntdata"/><Relationship Id="rId45" Type="http://schemas.openxmlformats.org/officeDocument/2006/relationships/font" Target="fonts/Poppins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PoppinsLight-boldItalic.fntdata"/><Relationship Id="rId47" Type="http://schemas.openxmlformats.org/officeDocument/2006/relationships/font" Target="fonts/PoppinsLight-italic.fntdata"/><Relationship Id="rId49" Type="http://schemas.openxmlformats.org/officeDocument/2006/relationships/font" Target="fonts/GothicA1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font" Target="fonts/PlayfairDisplay-regular.fntdata"/><Relationship Id="rId36" Type="http://schemas.openxmlformats.org/officeDocument/2006/relationships/slide" Target="slides/slide30.xml"/><Relationship Id="rId39" Type="http://schemas.openxmlformats.org/officeDocument/2006/relationships/font" Target="fonts/PlayfairDisplay-italic.fntdata"/><Relationship Id="rId38" Type="http://schemas.openxmlformats.org/officeDocument/2006/relationships/font" Target="fonts/PlayfairDisplay-bold.fntdata"/><Relationship Id="rId62" Type="http://schemas.openxmlformats.org/officeDocument/2006/relationships/font" Target="fonts/HelveticaNeueLight-bold.fntdata"/><Relationship Id="rId61" Type="http://schemas.openxmlformats.org/officeDocument/2006/relationships/font" Target="fonts/HelveticaNeueLight-regular.fntdata"/><Relationship Id="rId20" Type="http://schemas.openxmlformats.org/officeDocument/2006/relationships/slide" Target="slides/slide14.xml"/><Relationship Id="rId64" Type="http://schemas.openxmlformats.org/officeDocument/2006/relationships/font" Target="fonts/HelveticaNeueLight-boldItalic.fntdata"/><Relationship Id="rId63" Type="http://schemas.openxmlformats.org/officeDocument/2006/relationships/font" Target="fonts/HelveticaNeueLight-italic.fntdata"/><Relationship Id="rId22" Type="http://schemas.openxmlformats.org/officeDocument/2006/relationships/slide" Target="slides/slide16.xml"/><Relationship Id="rId66" Type="http://schemas.openxmlformats.org/officeDocument/2006/relationships/font" Target="fonts/DMSerifDisplay-italic.fntdata"/><Relationship Id="rId21" Type="http://schemas.openxmlformats.org/officeDocument/2006/relationships/slide" Target="slides/slide15.xml"/><Relationship Id="rId65" Type="http://schemas.openxmlformats.org/officeDocument/2006/relationships/font" Target="fonts/DMSerifDisplay-regular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0" Type="http://schemas.openxmlformats.org/officeDocument/2006/relationships/font" Target="fonts/GothicA1Light-bold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PoppinsMedium-regular.fntdata"/><Relationship Id="rId50" Type="http://schemas.openxmlformats.org/officeDocument/2006/relationships/font" Target="fonts/GothicA1-bold.fntdata"/><Relationship Id="rId53" Type="http://schemas.openxmlformats.org/officeDocument/2006/relationships/font" Target="fonts/PoppinsMedium-italic.fntdata"/><Relationship Id="rId52" Type="http://schemas.openxmlformats.org/officeDocument/2006/relationships/font" Target="fonts/PoppinsMedium-bold.fntdata"/><Relationship Id="rId11" Type="http://schemas.openxmlformats.org/officeDocument/2006/relationships/slide" Target="slides/slide5.xml"/><Relationship Id="rId55" Type="http://schemas.openxmlformats.org/officeDocument/2006/relationships/font" Target="fonts/HelveticaNeue-regular.fntdata"/><Relationship Id="rId10" Type="http://schemas.openxmlformats.org/officeDocument/2006/relationships/slide" Target="slides/slide4.xml"/><Relationship Id="rId54" Type="http://schemas.openxmlformats.org/officeDocument/2006/relationships/font" Target="fonts/PoppinsMedium-boldItalic.fntdata"/><Relationship Id="rId13" Type="http://schemas.openxmlformats.org/officeDocument/2006/relationships/slide" Target="slides/slide7.xml"/><Relationship Id="rId57" Type="http://schemas.openxmlformats.org/officeDocument/2006/relationships/font" Target="fonts/HelveticaNeue-italic.fntdata"/><Relationship Id="rId12" Type="http://schemas.openxmlformats.org/officeDocument/2006/relationships/slide" Target="slides/slide6.xml"/><Relationship Id="rId56" Type="http://schemas.openxmlformats.org/officeDocument/2006/relationships/font" Target="fonts/HelveticaNeue-bold.fntdata"/><Relationship Id="rId15" Type="http://schemas.openxmlformats.org/officeDocument/2006/relationships/slide" Target="slides/slide9.xml"/><Relationship Id="rId59" Type="http://schemas.openxmlformats.org/officeDocument/2006/relationships/font" Target="fonts/GothicA1Light-regular.fntdata"/><Relationship Id="rId14" Type="http://schemas.openxmlformats.org/officeDocument/2006/relationships/slide" Target="slides/slide8.xml"/><Relationship Id="rId58" Type="http://schemas.openxmlformats.org/officeDocument/2006/relationships/font" Target="fonts/HelveticaNeue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3a9bf10b0d_0_1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g13a9bf10b0d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3a9bf10b0d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13a9bf10b0d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3a9bf10b0d_0_1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13a9bf10b0d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3af3d88382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13af3d8838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37eb5eba85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137eb5eba8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13aa0bb0f02_0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13aa0bb0f02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13a9bf10b0d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13a9bf10b0d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3aa0bb1548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13aa0bb154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3aa0bb1548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3aa0bb1548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13aa0bb1548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13aa0bb1548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3aa0bb1548_0_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13aa0bb1548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39e189ba9_0_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g1339e189ba9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3aa0bb1548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13aa0bb1548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13aa0bb1548_0_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13aa0bb1548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13af3d88382_0_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13af3d88382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13af3d88382_0_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13af3d88382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13af3d88382_0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13af3d8838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13af3d88382_0_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13af3d88382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13af3d88382_0_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13af3d88382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13af3d88382_0_8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13af3d88382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13aa0bb0f02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13aa0bb0f02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132eb68fdf6_0_100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8" name="Google Shape;418;g132eb68fdf6_0_10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34e18697cf_0_1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g134e18697cf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1339e189ba9_0_9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1339e189ba9_0_9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339e189ba9_0_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g1339e189ba9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34e18697cf_0_1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g134e18697cf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134e18697cf_0_2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g134e18697cf_0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34e18697cf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g134e18697cf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13a9bf10b0d_0_1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g13a9bf10b0d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Gothic A1"/>
              <a:buChar char="●"/>
            </a:pPr>
            <a:r>
              <a:t/>
            </a:r>
            <a:endParaRPr sz="800">
              <a:solidFill>
                <a:schemeClr val="lt1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3a9bf10b0d_0_7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3a9bf10b0d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1">
    <p:bg>
      <p:bgPr>
        <a:solidFill>
          <a:srgbClr val="E8E6E6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9" name="Google Shape;39;p11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1" name="Google Shape;41;p12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" name="Google Shape;42;p12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43" name="Google Shape;43;p12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46" name="Google Shape;46;p1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47" name="Google Shape;47;p1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48" name="Google Shape;48;p1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5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 1">
  <p:cSld name="TITLE_AND_BODY_2_1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6"/>
          <p:cNvSpPr txBox="1"/>
          <p:nvPr>
            <p:ph idx="12" type="sldNum"/>
          </p:nvPr>
        </p:nvSpPr>
        <p:spPr>
          <a:xfrm>
            <a:off x="8472458" y="4692002"/>
            <a:ext cx="5487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8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" showMasterSp="0">
  <p:cSld name="Blank copy 1">
    <p:bg>
      <p:bgPr>
        <a:solidFill>
          <a:srgbClr val="E8E6E6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21"/>
          <p:cNvGrpSpPr/>
          <p:nvPr/>
        </p:nvGrpSpPr>
        <p:grpSpPr>
          <a:xfrm>
            <a:off x="279743" y="280490"/>
            <a:ext cx="8584538" cy="4614048"/>
            <a:chOff x="745982" y="743413"/>
            <a:chExt cx="22892101" cy="12229122"/>
          </a:xfrm>
        </p:grpSpPr>
        <p:grpSp>
          <p:nvGrpSpPr>
            <p:cNvPr id="71" name="Google Shape;71;p21"/>
            <p:cNvGrpSpPr/>
            <p:nvPr/>
          </p:nvGrpSpPr>
          <p:grpSpPr>
            <a:xfrm>
              <a:off x="769747" y="783897"/>
              <a:ext cx="22844484" cy="12148200"/>
              <a:chOff x="0" y="0"/>
              <a:chExt cx="22844484" cy="12148200"/>
            </a:xfrm>
          </p:grpSpPr>
          <p:sp>
            <p:nvSpPr>
              <p:cNvPr id="72" name="Google Shape;72;p21"/>
              <p:cNvSpPr/>
              <p:nvPr/>
            </p:nvSpPr>
            <p:spPr>
              <a:xfrm>
                <a:off x="0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3" name="Google Shape;73;p21"/>
              <p:cNvSpPr/>
              <p:nvPr/>
            </p:nvSpPr>
            <p:spPr>
              <a:xfrm>
                <a:off x="1916707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4" name="Google Shape;74;p21"/>
              <p:cNvSpPr/>
              <p:nvPr/>
            </p:nvSpPr>
            <p:spPr>
              <a:xfrm>
                <a:off x="3833415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5" name="Google Shape;75;p21"/>
              <p:cNvSpPr/>
              <p:nvPr/>
            </p:nvSpPr>
            <p:spPr>
              <a:xfrm>
                <a:off x="5750123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6" name="Google Shape;76;p21"/>
              <p:cNvSpPr/>
              <p:nvPr/>
            </p:nvSpPr>
            <p:spPr>
              <a:xfrm>
                <a:off x="7666830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7" name="Google Shape;77;p21"/>
              <p:cNvSpPr/>
              <p:nvPr/>
            </p:nvSpPr>
            <p:spPr>
              <a:xfrm>
                <a:off x="9583538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8" name="Google Shape;78;p21"/>
              <p:cNvSpPr/>
              <p:nvPr/>
            </p:nvSpPr>
            <p:spPr>
              <a:xfrm>
                <a:off x="11500246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9" name="Google Shape;79;p21"/>
              <p:cNvSpPr/>
              <p:nvPr/>
            </p:nvSpPr>
            <p:spPr>
              <a:xfrm>
                <a:off x="13416953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0" name="Google Shape;80;p21"/>
              <p:cNvSpPr/>
              <p:nvPr/>
            </p:nvSpPr>
            <p:spPr>
              <a:xfrm>
                <a:off x="15333659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1" name="Google Shape;81;p21"/>
              <p:cNvSpPr/>
              <p:nvPr/>
            </p:nvSpPr>
            <p:spPr>
              <a:xfrm>
                <a:off x="17250369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2" name="Google Shape;82;p21"/>
              <p:cNvSpPr/>
              <p:nvPr/>
            </p:nvSpPr>
            <p:spPr>
              <a:xfrm>
                <a:off x="19167077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3" name="Google Shape;83;p21"/>
              <p:cNvSpPr/>
              <p:nvPr/>
            </p:nvSpPr>
            <p:spPr>
              <a:xfrm>
                <a:off x="21083784" y="0"/>
                <a:ext cx="1760700" cy="121482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4" name="Google Shape;84;p21"/>
            <p:cNvGrpSpPr/>
            <p:nvPr/>
          </p:nvGrpSpPr>
          <p:grpSpPr>
            <a:xfrm rot="-5400000">
              <a:off x="6077471" y="-4588076"/>
              <a:ext cx="12229122" cy="22892101"/>
              <a:chOff x="0" y="-1"/>
              <a:chExt cx="12229122" cy="22892101"/>
            </a:xfrm>
          </p:grpSpPr>
          <p:sp>
            <p:nvSpPr>
              <p:cNvPr id="85" name="Google Shape;85;p21"/>
              <p:cNvSpPr/>
              <p:nvPr/>
            </p:nvSpPr>
            <p:spPr>
              <a:xfrm>
                <a:off x="0" y="-1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6" name="Google Shape;86;p21"/>
              <p:cNvSpPr/>
              <p:nvPr/>
            </p:nvSpPr>
            <p:spPr>
              <a:xfrm>
                <a:off x="2066204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7" name="Google Shape;87;p21"/>
              <p:cNvSpPr/>
              <p:nvPr/>
            </p:nvSpPr>
            <p:spPr>
              <a:xfrm>
                <a:off x="4132408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8" name="Google Shape;88;p21"/>
              <p:cNvSpPr/>
              <p:nvPr/>
            </p:nvSpPr>
            <p:spPr>
              <a:xfrm>
                <a:off x="6198613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9" name="Google Shape;89;p21"/>
              <p:cNvSpPr/>
              <p:nvPr/>
            </p:nvSpPr>
            <p:spPr>
              <a:xfrm>
                <a:off x="8264818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0" name="Google Shape;90;p21"/>
              <p:cNvSpPr/>
              <p:nvPr/>
            </p:nvSpPr>
            <p:spPr>
              <a:xfrm>
                <a:off x="10331022" y="0"/>
                <a:ext cx="1898100" cy="22892100"/>
              </a:xfrm>
              <a:prstGeom prst="rect">
                <a:avLst/>
              </a:prstGeom>
              <a:solidFill>
                <a:srgbClr val="00A2FF">
                  <a:alpha val="5880"/>
                </a:srgbClr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200"/>
                  <a:buFont typeface="Helvetica Neue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  <p:sp>
        <p:nvSpPr>
          <p:cNvPr id="91" name="Google Shape;91;p21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2">
  <p:cSld name="TITLE_AND_BODY_1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</p:spPr>
        <p:txBody>
          <a:bodyPr anchorCtr="0" anchor="ctr" bIns="19100" lIns="19100" spcFirstLastPara="1" rIns="19100" wrap="square" tIns="191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100" name="Google Shape;100;p25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</p:spPr>
        <p:txBody>
          <a:bodyPr anchorCtr="0" anchor="ctr" bIns="19100" lIns="19100" spcFirstLastPara="1" rIns="19100" wrap="square" tIns="19100">
            <a:normAutofit/>
          </a:bodyPr>
          <a:lstStyle>
            <a:lvl1pPr indent="-285750" lvl="0" marL="4572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1pPr>
            <a:lvl2pPr indent="-285750" lvl="1" marL="9144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2pPr>
            <a:lvl3pPr indent="-285750" lvl="2" marL="13716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3pPr>
            <a:lvl4pPr indent="-285750" lvl="3" marL="18288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4pPr>
            <a:lvl5pPr indent="-285750" lvl="4" marL="22860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5pPr>
            <a:lvl6pPr indent="-285750" lvl="5" marL="27432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6pPr>
            <a:lvl7pPr indent="-285750" lvl="6" marL="32004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7pPr>
            <a:lvl8pPr indent="-285750" lvl="7" marL="36576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8pPr>
            <a:lvl9pPr indent="-285750" lvl="8" marL="4114800" rtl="0">
              <a:spcBef>
                <a:spcPts val="0"/>
              </a:spcBef>
              <a:spcAft>
                <a:spcPts val="0"/>
              </a:spcAft>
              <a:buSzPts val="900"/>
              <a:buChar char="•"/>
              <a:defRPr/>
            </a:lvl9pPr>
          </a:lstStyle>
          <a:p/>
        </p:txBody>
      </p:sp>
      <p:sp>
        <p:nvSpPr>
          <p:cNvPr id="101" name="Google Shape;101;p25"/>
          <p:cNvSpPr txBox="1"/>
          <p:nvPr>
            <p:ph idx="12" type="sldNum"/>
          </p:nvPr>
        </p:nvSpPr>
        <p:spPr>
          <a:xfrm>
            <a:off x="8472458" y="4692002"/>
            <a:ext cx="548700" cy="177000"/>
          </a:xfrm>
          <a:prstGeom prst="rect">
            <a:avLst/>
          </a:prstGeom>
        </p:spPr>
        <p:txBody>
          <a:bodyPr anchorCtr="0" anchor="t" bIns="19100" lIns="19100" spcFirstLastPara="1" rIns="19100" wrap="square" tIns="1910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6" name="Google Shape;16;p4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 1">
  <p:cSld name="TITLE_AND_BODY 2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/>
          <p:nvPr/>
        </p:nvSpPr>
        <p:spPr>
          <a:xfrm>
            <a:off x="4581600" y="-50525"/>
            <a:ext cx="4625400" cy="5292000"/>
          </a:xfrm>
          <a:prstGeom prst="rect">
            <a:avLst/>
          </a:prstGeom>
          <a:solidFill>
            <a:srgbClr val="ACCFD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4" name="Google Shape;24;p7"/>
          <p:cNvSpPr txBox="1"/>
          <p:nvPr/>
        </p:nvSpPr>
        <p:spPr>
          <a:xfrm>
            <a:off x="3913345" y="4869130"/>
            <a:ext cx="1327500" cy="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421C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8421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m" id="25" name="Google Shape;25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03798" y="120006"/>
            <a:ext cx="546644" cy="119186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7"/>
          <p:cNvSpPr txBox="1"/>
          <p:nvPr/>
        </p:nvSpPr>
        <p:spPr>
          <a:xfrm rot="5400000">
            <a:off x="8524537" y="2495107"/>
            <a:ext cx="970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E0454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fev/2022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30">
          <p15:clr>
            <a:srgbClr val="FA7B17"/>
          </p15:clr>
        </p15:guide>
        <p15:guide id="2" pos="2880">
          <p15:clr>
            <a:srgbClr val="FA7B17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 1 1">
  <p:cSld name="TITLE_AND_BODY 2_1_1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9"/>
          <p:cNvSpPr/>
          <p:nvPr/>
        </p:nvSpPr>
        <p:spPr>
          <a:xfrm>
            <a:off x="0" y="4775"/>
            <a:ext cx="4562400" cy="5175300"/>
          </a:xfrm>
          <a:prstGeom prst="rect">
            <a:avLst/>
          </a:prstGeom>
          <a:solidFill>
            <a:srgbClr val="F842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>
            <a:off x="3913345" y="4869130"/>
            <a:ext cx="1327500" cy="2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421C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8421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m" id="32" name="Google Shape;32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03798" y="120006"/>
            <a:ext cx="546644" cy="119186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9"/>
          <p:cNvSpPr txBox="1"/>
          <p:nvPr/>
        </p:nvSpPr>
        <p:spPr>
          <a:xfrm rot="5400000">
            <a:off x="8524537" y="2495107"/>
            <a:ext cx="970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E0454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nov / 2021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9"/>
          <p:cNvSpPr txBox="1"/>
          <p:nvPr/>
        </p:nvSpPr>
        <p:spPr>
          <a:xfrm rot="-5400000">
            <a:off x="-794250" y="2439586"/>
            <a:ext cx="18732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DC473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30">
          <p15:clr>
            <a:srgbClr val="FA7B17"/>
          </p15:clr>
        </p15:guide>
        <p15:guide id="2" pos="2880">
          <p15:clr>
            <a:srgbClr val="FA7B17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3913345" y="4869130"/>
            <a:ext cx="1327547" cy="286396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421C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8421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m"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4303798" y="120006"/>
            <a:ext cx="546641" cy="11918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 txBox="1"/>
          <p:nvPr/>
        </p:nvSpPr>
        <p:spPr>
          <a:xfrm rot="-5400000">
            <a:off x="-794367" y="2439581"/>
            <a:ext cx="1873321" cy="2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DC473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E04543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9" name="Google Shape;9;p1"/>
          <p:cNvSpPr txBox="1"/>
          <p:nvPr/>
        </p:nvSpPr>
        <p:spPr>
          <a:xfrm rot="5400000">
            <a:off x="8524598" y="2495158"/>
            <a:ext cx="970490" cy="2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E0454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fev / 2022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7"/>
          <p:cNvSpPr txBox="1"/>
          <p:nvPr>
            <p:ph type="title"/>
          </p:nvPr>
        </p:nvSpPr>
        <p:spPr>
          <a:xfrm>
            <a:off x="633413" y="134173"/>
            <a:ext cx="7877100" cy="86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666"/>
              </a:buClr>
              <a:buSzPts val="2000"/>
              <a:buFont typeface="Playfair Display"/>
              <a:buNone/>
              <a:defRPr b="1" i="0" sz="2000" u="none" cap="none" strike="noStrike">
                <a:solidFill>
                  <a:srgbClr val="636666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61" name="Google Shape;61;p17"/>
          <p:cNvSpPr txBox="1"/>
          <p:nvPr>
            <p:ph idx="1" type="body"/>
          </p:nvPr>
        </p:nvSpPr>
        <p:spPr>
          <a:xfrm>
            <a:off x="633413" y="1188391"/>
            <a:ext cx="7877100" cy="35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100" lIns="19100" spcFirstLastPara="1" rIns="19100" wrap="square" tIns="19100">
            <a:normAutofit/>
          </a:bodyPr>
          <a:lstStyle>
            <a:lvl1pPr indent="-285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1pPr>
            <a:lvl2pPr indent="-2857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2pPr>
            <a:lvl3pPr indent="-2857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3pPr>
            <a:lvl4pPr indent="-2857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4pPr>
            <a:lvl5pPr indent="-2857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5pPr>
            <a:lvl6pPr indent="-2857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6pPr>
            <a:lvl7pPr indent="-2857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7pPr>
            <a:lvl8pPr indent="-2857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8pPr>
            <a:lvl9pPr indent="-2857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900"/>
              <a:buFont typeface="Gothic A1 Light"/>
              <a:buChar char="•"/>
              <a:defRPr b="0" i="0" sz="800" u="none" cap="none" strike="noStrike">
                <a:solidFill>
                  <a:srgbClr val="5E5E5E"/>
                </a:solidFill>
                <a:latin typeface="Gothic A1 Light"/>
                <a:ea typeface="Gothic A1 Light"/>
                <a:cs typeface="Gothic A1 Light"/>
                <a:sym typeface="Gothic A1 Light"/>
              </a:defRPr>
            </a:lvl9pPr>
          </a:lstStyle>
          <a:p/>
        </p:txBody>
      </p:sp>
      <p:sp>
        <p:nvSpPr>
          <p:cNvPr id="62" name="Google Shape;62;p17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6.jpg"/><Relationship Id="rId4" Type="http://schemas.openxmlformats.org/officeDocument/2006/relationships/image" Target="../media/image14.png"/><Relationship Id="rId5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Relationship Id="rId4" Type="http://schemas.openxmlformats.org/officeDocument/2006/relationships/image" Target="../media/image2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Relationship Id="rId4" Type="http://schemas.openxmlformats.org/officeDocument/2006/relationships/image" Target="../media/image3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Relationship Id="rId4" Type="http://schemas.openxmlformats.org/officeDocument/2006/relationships/image" Target="../media/image2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2.png"/><Relationship Id="rId4" Type="http://schemas.openxmlformats.org/officeDocument/2006/relationships/image" Target="../media/image3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2.png"/><Relationship Id="rId4" Type="http://schemas.openxmlformats.org/officeDocument/2006/relationships/image" Target="../media/image23.png"/><Relationship Id="rId5" Type="http://schemas.openxmlformats.org/officeDocument/2006/relationships/image" Target="../media/image16.png"/><Relationship Id="rId6" Type="http://schemas.openxmlformats.org/officeDocument/2006/relationships/image" Target="../media/image3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2.png"/><Relationship Id="rId4" Type="http://schemas.openxmlformats.org/officeDocument/2006/relationships/image" Target="../media/image3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2.png"/><Relationship Id="rId4" Type="http://schemas.openxmlformats.org/officeDocument/2006/relationships/image" Target="../media/image3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4.jpg"/><Relationship Id="rId4" Type="http://schemas.openxmlformats.org/officeDocument/2006/relationships/image" Target="../media/image1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.png"/><Relationship Id="rId4" Type="http://schemas.openxmlformats.org/officeDocument/2006/relationships/image" Target="../media/image1.png"/><Relationship Id="rId5" Type="http://schemas.openxmlformats.org/officeDocument/2006/relationships/image" Target="../media/image3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7.png"/><Relationship Id="rId6" Type="http://schemas.openxmlformats.org/officeDocument/2006/relationships/image" Target="../media/image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4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3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7"/>
          <p:cNvSpPr/>
          <p:nvPr/>
        </p:nvSpPr>
        <p:spPr>
          <a:xfrm rot="-5400000">
            <a:off x="9736341" y="4829128"/>
            <a:ext cx="2272200" cy="2272200"/>
          </a:xfrm>
          <a:prstGeom prst="flowChartDelay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" name="Google Shape;108;p27"/>
          <p:cNvPicPr preferRelativeResize="0"/>
          <p:nvPr/>
        </p:nvPicPr>
        <p:blipFill rotWithShape="1">
          <a:blip r:embed="rId3">
            <a:alphaModFix/>
          </a:blip>
          <a:srcRect b="11212" l="3693" r="364" t="51137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7"/>
          <p:cNvPicPr preferRelativeResize="0"/>
          <p:nvPr/>
        </p:nvPicPr>
        <p:blipFill rotWithShape="1">
          <a:blip r:embed="rId4">
            <a:alphaModFix/>
          </a:blip>
          <a:srcRect b="0" l="10810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0" name="Google Shape;110;p27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111" name="Google Shape;111;p27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" name="Google Shape;112;p27"/>
            <p:cNvPicPr preferRelativeResize="0"/>
            <p:nvPr/>
          </p:nvPicPr>
          <p:blipFill rotWithShape="1">
            <a:blip r:embed="rId5">
              <a:alphaModFix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3" name="Google Shape;113;p27"/>
          <p:cNvSpPr txBox="1"/>
          <p:nvPr/>
        </p:nvSpPr>
        <p:spPr>
          <a:xfrm>
            <a:off x="4767775" y="211925"/>
            <a:ext cx="32817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apresentação para captação</a:t>
            </a:r>
            <a:endParaRPr sz="1200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de apoio ao projeto</a:t>
            </a:r>
            <a:endParaRPr sz="2900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6"/>
          <p:cNvSpPr txBox="1"/>
          <p:nvPr/>
        </p:nvSpPr>
        <p:spPr>
          <a:xfrm>
            <a:off x="1017450" y="1583225"/>
            <a:ext cx="7109100" cy="20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 rua, lugar de socialização e lazer,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tornou-se via de circulação de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veículos e lugar de perigo, sobretudo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para as crianças e adolescentes.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241" name="Google Shape;241;p36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42" name="Google Shape;242;p36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3" name="Google Shape;243;p36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7"/>
          <p:cNvSpPr txBox="1"/>
          <p:nvPr/>
        </p:nvSpPr>
        <p:spPr>
          <a:xfrm>
            <a:off x="1274850" y="1090625"/>
            <a:ext cx="6594300" cy="29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Crianças estão confinadas,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com sua liberdade cerceada,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principalmente as que vivem em área mais vulneráveis, em espaços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pequenos, pouco ensolarados,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sem áreas verdes.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249" name="Google Shape;249;p37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50" name="Google Shape;250;p37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1" name="Google Shape;251;p37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8"/>
          <p:cNvSpPr txBox="1"/>
          <p:nvPr/>
        </p:nvSpPr>
        <p:spPr>
          <a:xfrm>
            <a:off x="1274850" y="1336925"/>
            <a:ext cx="6594300" cy="25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Aumento de casos de transtornos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emocionais que se agravam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pela exposição exagerada às telas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e o impedimento de brincar ao 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pt-BR" sz="32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ar livre e socializar.</a:t>
            </a:r>
            <a:endParaRPr sz="32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257" name="Google Shape;257;p38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58" name="Google Shape;258;p38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9" name="Google Shape;259;p38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9"/>
          <p:cNvSpPr txBox="1"/>
          <p:nvPr/>
        </p:nvSpPr>
        <p:spPr>
          <a:xfrm>
            <a:off x="5096250" y="1183200"/>
            <a:ext cx="36501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Uma caixa de ferramentas foi criada a partir de conversas com gestores públicos, cuidadores, especialistas em primeira infância e especialistas em mudança de comportamento.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 combinação de todas elas é o cenário ideal, o que chamamos de saturar a mensagem para que as famílias recebam apoio, informação e acesso às novas teorias sobre brincar ao ar livre.</a:t>
            </a:r>
            <a:endParaRPr sz="9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grpSp>
        <p:nvGrpSpPr>
          <p:cNvPr id="265" name="Google Shape;265;p39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66" name="Google Shape;266;p39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" name="Google Shape;267;p39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8" name="Google Shape;268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450" y="152400"/>
            <a:ext cx="4055549" cy="4415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0"/>
          <p:cNvSpPr txBox="1"/>
          <p:nvPr/>
        </p:nvSpPr>
        <p:spPr>
          <a:xfrm>
            <a:off x="888450" y="1078488"/>
            <a:ext cx="73671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1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Como você pode fazer parte desse movimento</a:t>
            </a:r>
            <a:endParaRPr sz="21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74" name="Google Shape;274;p40"/>
          <p:cNvSpPr txBox="1"/>
          <p:nvPr/>
        </p:nvSpPr>
        <p:spPr>
          <a:xfrm>
            <a:off x="911550" y="1896513"/>
            <a:ext cx="7058700" cy="19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Autofit/>
          </a:bodyPr>
          <a:lstStyle/>
          <a:p>
            <a:pPr indent="-3810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1E83"/>
              </a:buClr>
              <a:buSzPts val="2400"/>
              <a:buFont typeface="DM Serif Display"/>
              <a:buAutoNum type="arabicPeriod"/>
            </a:pPr>
            <a:r>
              <a:rPr lang="pt-BR" sz="24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com matéria-prima para produção</a:t>
            </a:r>
            <a:endParaRPr sz="24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45720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do kit de implementação</a:t>
            </a:r>
            <a:endParaRPr sz="24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45720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4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ou </a:t>
            </a:r>
            <a:endParaRPr sz="24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-3810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1E83"/>
              </a:buClr>
              <a:buSzPts val="2400"/>
              <a:buFont typeface="DM Serif Display"/>
              <a:buAutoNum type="arabicPeriod"/>
            </a:pPr>
            <a:r>
              <a:rPr lang="pt-BR" sz="24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Verba para produção do material </a:t>
            </a:r>
            <a:endParaRPr sz="24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sp>
        <p:nvSpPr>
          <p:cNvPr id="275" name="Google Shape;275;p40"/>
          <p:cNvSpPr/>
          <p:nvPr/>
        </p:nvSpPr>
        <p:spPr>
          <a:xfrm>
            <a:off x="6789600" y="4009825"/>
            <a:ext cx="2354400" cy="1149600"/>
          </a:xfrm>
          <a:prstGeom prst="rect">
            <a:avLst/>
          </a:prstGeom>
          <a:solidFill>
            <a:srgbClr val="DC473F"/>
          </a:solidFill>
          <a:ln cap="flat" cmpd="sng" w="9525">
            <a:solidFill>
              <a:srgbClr val="DC47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highlight>
                  <a:srgbClr val="E04543"/>
                </a:highlight>
                <a:latin typeface="Poppins"/>
                <a:ea typeface="Poppins"/>
                <a:cs typeface="Poppins"/>
                <a:sym typeface="Poppins"/>
              </a:rPr>
              <a:t>Município seleciona o tipo de apoio que busca no parceiro e escolhe os slides seguintes para mostrar o material.</a:t>
            </a:r>
            <a:endParaRPr sz="1100">
              <a:solidFill>
                <a:schemeClr val="lt1"/>
              </a:solidFill>
              <a:highlight>
                <a:srgbClr val="E04543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76" name="Google Shape;276;p40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77" name="Google Shape;277;p40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8" name="Google Shape;278;p40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1"/>
          <p:cNvSpPr txBox="1"/>
          <p:nvPr/>
        </p:nvSpPr>
        <p:spPr>
          <a:xfrm>
            <a:off x="4924800" y="884525"/>
            <a:ext cx="3589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Cartaz com dicas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Material com  conteúdo prático em pontos de confiança e de permanência / espera dos cuidadores em suas jornadas de rotina trazendo a pauta e práticas do brinCAR livre.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84" name="Google Shape;284;p41"/>
          <p:cNvSpPr txBox="1"/>
          <p:nvPr/>
        </p:nvSpPr>
        <p:spPr>
          <a:xfrm>
            <a:off x="5001900" y="1884025"/>
            <a:ext cx="27513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Cartaz Dicas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85" name="Google Shape;285;p41"/>
          <p:cNvSpPr txBox="1"/>
          <p:nvPr/>
        </p:nvSpPr>
        <p:spPr>
          <a:xfrm>
            <a:off x="4924800" y="331425"/>
            <a:ext cx="29055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para impressão</a:t>
            </a:r>
            <a:endParaRPr b="1" sz="23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286" name="Google Shape;286;p41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87" name="Google Shape;287;p41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8" name="Google Shape;288;p41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89" name="Google Shape;289;p41"/>
          <p:cNvPicPr preferRelativeResize="0"/>
          <p:nvPr/>
        </p:nvPicPr>
        <p:blipFill rotWithShape="1">
          <a:blip r:embed="rId4">
            <a:alphaModFix/>
          </a:blip>
          <a:srcRect b="2719" l="0" r="11008" t="3507"/>
          <a:stretch/>
        </p:blipFill>
        <p:spPr>
          <a:xfrm>
            <a:off x="582763" y="0"/>
            <a:ext cx="3929674" cy="5050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2"/>
          <p:cNvSpPr txBox="1"/>
          <p:nvPr/>
        </p:nvSpPr>
        <p:spPr>
          <a:xfrm>
            <a:off x="4935375" y="863800"/>
            <a:ext cx="37563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Dicas nas agendas 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Bilhetes (prontos) para as agendas de comunicação entre creche e cuidadores, com mensagens “Cria na Paz”. Na hora de olhar rotineiramente a agenda da criança, o cuidador é impactado pela mensagem e a mesma funciona como repertório para proporcionar o hábito de brincar com as crianças ao ar livre e em contato com a natureza.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95" name="Google Shape;295;p42"/>
          <p:cNvSpPr txBox="1"/>
          <p:nvPr/>
        </p:nvSpPr>
        <p:spPr>
          <a:xfrm>
            <a:off x="5087775" y="2370700"/>
            <a:ext cx="2751300" cy="12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Dicas impressas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296" name="Google Shape;296;p42"/>
          <p:cNvSpPr txBox="1"/>
          <p:nvPr/>
        </p:nvSpPr>
        <p:spPr>
          <a:xfrm>
            <a:off x="4924800" y="331425"/>
            <a:ext cx="29055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para impressão</a:t>
            </a:r>
            <a:endParaRPr b="1" sz="23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297" name="Google Shape;297;p42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98" name="Google Shape;298;p42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9" name="Google Shape;299;p42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00" name="Google Shape;300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4813" y="468100"/>
            <a:ext cx="4685573" cy="3228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oogle Shape;305;p43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06" name="Google Shape;306;p43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" name="Google Shape;307;p43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08" name="Google Shape;308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811488"/>
            <a:ext cx="8839204" cy="32370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4"/>
          <p:cNvSpPr txBox="1"/>
          <p:nvPr/>
        </p:nvSpPr>
        <p:spPr>
          <a:xfrm>
            <a:off x="4935375" y="863800"/>
            <a:ext cx="37563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Kit BrincAR do bebê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Cuidadores recebendo o Kit e sendo sensibilizados /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informados sobre a importância do brincar ao ar livre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 em contato com a natureza, sobre as fases do bebê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 sobre como usar o panão num momento bastante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emocional, como a primeira consulta.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14" name="Google Shape;314;p44"/>
          <p:cNvSpPr txBox="1"/>
          <p:nvPr/>
        </p:nvSpPr>
        <p:spPr>
          <a:xfrm>
            <a:off x="5078700" y="2148875"/>
            <a:ext cx="2751300" cy="24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Panão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Folheto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Carimbo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15" name="Google Shape;315;p44"/>
          <p:cNvSpPr txBox="1"/>
          <p:nvPr/>
        </p:nvSpPr>
        <p:spPr>
          <a:xfrm>
            <a:off x="4924800" y="331425"/>
            <a:ext cx="39051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</a:t>
            </a: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para produção e impressão</a:t>
            </a:r>
            <a:endParaRPr sz="19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316" name="Google Shape;316;p44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17" name="Google Shape;317;p44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8" name="Google Shape;318;p44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19" name="Google Shape;319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500" y="331425"/>
            <a:ext cx="4536852" cy="3701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" name="Google Shape;324;p45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25" name="Google Shape;325;p45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6" name="Google Shape;326;p45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7" name="Google Shape;327;p45"/>
          <p:cNvPicPr preferRelativeResize="0"/>
          <p:nvPr/>
        </p:nvPicPr>
        <p:blipFill rotWithShape="1">
          <a:blip r:embed="rId4">
            <a:alphaModFix/>
          </a:blip>
          <a:srcRect b="34464" l="0" r="0" t="0"/>
          <a:stretch/>
        </p:blipFill>
        <p:spPr>
          <a:xfrm>
            <a:off x="571025" y="461138"/>
            <a:ext cx="4353774" cy="393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45"/>
          <p:cNvPicPr preferRelativeResize="0"/>
          <p:nvPr/>
        </p:nvPicPr>
        <p:blipFill rotWithShape="1">
          <a:blip r:embed="rId4">
            <a:alphaModFix/>
          </a:blip>
          <a:srcRect b="0" l="0" r="0" t="70193"/>
          <a:stretch/>
        </p:blipFill>
        <p:spPr>
          <a:xfrm>
            <a:off x="4572000" y="1665799"/>
            <a:ext cx="4637726" cy="1907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8"/>
          <p:cNvSpPr txBox="1"/>
          <p:nvPr/>
        </p:nvSpPr>
        <p:spPr>
          <a:xfrm>
            <a:off x="4937225" y="1858200"/>
            <a:ext cx="3191100" cy="11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Programa de mudança de comportamento junto à gestores públicos e famílias em </a:t>
            </a:r>
            <a:endParaRPr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10 municípios brasileiros.</a:t>
            </a:r>
            <a:endParaRPr sz="28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grpSp>
        <p:nvGrpSpPr>
          <p:cNvPr id="119" name="Google Shape;119;p28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20" name="Google Shape;120;p28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" name="Google Shape;121;p28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22" name="Google Shape;122;p28"/>
          <p:cNvPicPr preferRelativeResize="0"/>
          <p:nvPr/>
        </p:nvPicPr>
        <p:blipFill rotWithShape="1">
          <a:blip r:embed="rId4">
            <a:alphaModFix/>
          </a:blip>
          <a:srcRect b="0" l="10810" r="13004" t="0"/>
          <a:stretch/>
        </p:blipFill>
        <p:spPr>
          <a:xfrm>
            <a:off x="404925" y="535025"/>
            <a:ext cx="4375275" cy="369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6"/>
          <p:cNvSpPr txBox="1"/>
          <p:nvPr/>
        </p:nvSpPr>
        <p:spPr>
          <a:xfrm>
            <a:off x="4935375" y="863800"/>
            <a:ext cx="37563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Kit de Descobertas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Transformar qualquer caminhar de rotina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em um momento de brincadeira ao ar livre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 em contato com a natureza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34" name="Google Shape;334;p46"/>
          <p:cNvSpPr txBox="1"/>
          <p:nvPr/>
        </p:nvSpPr>
        <p:spPr>
          <a:xfrm>
            <a:off x="5078700" y="2043975"/>
            <a:ext cx="2751300" cy="22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Saquinho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Folheto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Prisma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35" name="Google Shape;335;p46"/>
          <p:cNvSpPr txBox="1"/>
          <p:nvPr/>
        </p:nvSpPr>
        <p:spPr>
          <a:xfrm>
            <a:off x="4924800" y="331425"/>
            <a:ext cx="39051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para produção e impressão</a:t>
            </a:r>
            <a:endParaRPr sz="19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336" name="Google Shape;336;p46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37" name="Google Shape;337;p46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8" name="Google Shape;338;p46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39" name="Google Shape;339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4075" y="134525"/>
            <a:ext cx="3307795" cy="44334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4" name="Google Shape;344;p47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45" name="Google Shape;345;p47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6" name="Google Shape;346;p47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47" name="Google Shape;347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3850" y="180225"/>
            <a:ext cx="4138300" cy="426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oogle Shape;352;p48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53" name="Google Shape;353;p48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4" name="Google Shape;354;p48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55" name="Google Shape;355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53675" y="152400"/>
            <a:ext cx="6236646" cy="44156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9"/>
          <p:cNvSpPr txBox="1"/>
          <p:nvPr/>
        </p:nvSpPr>
        <p:spPr>
          <a:xfrm>
            <a:off x="4935375" y="863800"/>
            <a:ext cx="37563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Kit Ruas de BrincAR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 Kit Ruas de BrincAR incentiva a retomada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do espaço público da rua para o brincar ao ar livre,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 partir da vontade e interesse de moradores locais.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Espaços sinalizados, reservados ao brincar.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Servidores e comunidade fazendo o chamamento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para os cuidadores saírem para as ruas e interagirem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ao ar livre em contato com a natureza com crianças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de 0 a 3 anos.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61" name="Google Shape;361;p49"/>
          <p:cNvSpPr txBox="1"/>
          <p:nvPr/>
        </p:nvSpPr>
        <p:spPr>
          <a:xfrm>
            <a:off x="5078700" y="2501175"/>
            <a:ext cx="2751300" cy="22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Tapetão + Guia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Pézinho da fama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Cavalete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62" name="Google Shape;362;p49"/>
          <p:cNvSpPr txBox="1"/>
          <p:nvPr/>
        </p:nvSpPr>
        <p:spPr>
          <a:xfrm>
            <a:off x="4924800" y="331425"/>
            <a:ext cx="39051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para produção e impressão</a:t>
            </a:r>
            <a:endParaRPr sz="19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363" name="Google Shape;363;p49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64" name="Google Shape;364;p49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5" name="Google Shape;365;p49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6" name="Google Shape;366;p49"/>
          <p:cNvSpPr txBox="1"/>
          <p:nvPr/>
        </p:nvSpPr>
        <p:spPr>
          <a:xfrm>
            <a:off x="6803025" y="2501175"/>
            <a:ext cx="2751300" cy="22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Faixa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Cartaz + Poster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Stencil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367" name="Google Shape;367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3122511" cy="4870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Google Shape;372;p50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73" name="Google Shape;373;p50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4" name="Google Shape;374;p50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75" name="Google Shape;375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2950" y="235325"/>
            <a:ext cx="7620086" cy="5049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0" name="Google Shape;380;p51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81" name="Google Shape;381;p51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2" name="Google Shape;382;p51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83" name="Google Shape;38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839204" cy="19249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2229744"/>
            <a:ext cx="3172649" cy="2793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42751" y="2077349"/>
            <a:ext cx="2576074" cy="268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52"/>
          <p:cNvSpPr txBox="1"/>
          <p:nvPr/>
        </p:nvSpPr>
        <p:spPr>
          <a:xfrm>
            <a:off x="4935375" y="863800"/>
            <a:ext cx="37563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Kit Passinho Livre</a:t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O Kit Ruas de BrincAR incentiva a retomada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do espaço público da rua para o brincar ao ar livre,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 partir da vontade e interesse de moradores locais.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Espaços sinalizados, reservados ao brincar.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Servidores e comunidade fazendo o chamamento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para os cuidadores saírem para as ruas e interagirem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ao ar livre em contato com a natureza com crianças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de 0 a 3 anos.</a:t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91" name="Google Shape;391;p52"/>
          <p:cNvSpPr txBox="1"/>
          <p:nvPr/>
        </p:nvSpPr>
        <p:spPr>
          <a:xfrm>
            <a:off x="5078700" y="2501175"/>
            <a:ext cx="2751300" cy="20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Cartaz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Adesivagem 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3006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Transporte</a:t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quantidade: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valor:</a:t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3006A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392" name="Google Shape;392;p52"/>
          <p:cNvSpPr txBox="1"/>
          <p:nvPr/>
        </p:nvSpPr>
        <p:spPr>
          <a:xfrm>
            <a:off x="4924800" y="331425"/>
            <a:ext cx="3905100" cy="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00">
                <a:solidFill>
                  <a:srgbClr val="F3006A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apoio para impressão</a:t>
            </a:r>
            <a:endParaRPr sz="1900">
              <a:solidFill>
                <a:srgbClr val="F3006A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393" name="Google Shape;393;p52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394" name="Google Shape;394;p52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5" name="Google Shape;395;p52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96" name="Google Shape;396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4256954" cy="426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" name="Google Shape;401;p53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402" name="Google Shape;402;p53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3" name="Google Shape;403;p53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04" name="Google Shape;404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0150" y="152400"/>
            <a:ext cx="6395443" cy="441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4"/>
          <p:cNvSpPr txBox="1"/>
          <p:nvPr/>
        </p:nvSpPr>
        <p:spPr>
          <a:xfrm>
            <a:off x="888450" y="676950"/>
            <a:ext cx="73671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100">
                <a:solidFill>
                  <a:srgbClr val="611E83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Contrapartidas</a:t>
            </a:r>
            <a:endParaRPr sz="2100">
              <a:solidFill>
                <a:srgbClr val="611E83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410" name="Google Shape;410;p54"/>
          <p:cNvSpPr txBox="1"/>
          <p:nvPr/>
        </p:nvSpPr>
        <p:spPr>
          <a:xfrm>
            <a:off x="877200" y="1737275"/>
            <a:ext cx="3340800" cy="21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7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Se junte a esse movimento nacional e se torne uma empresa amiga da Primeira Infância.</a:t>
            </a:r>
            <a:endParaRPr b="1" sz="17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pic>
        <p:nvPicPr>
          <p:cNvPr id="411" name="Google Shape;411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69400" y="1514675"/>
            <a:ext cx="3757050" cy="183063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54"/>
          <p:cNvSpPr/>
          <p:nvPr/>
        </p:nvSpPr>
        <p:spPr>
          <a:xfrm>
            <a:off x="877200" y="2779750"/>
            <a:ext cx="2354400" cy="1830600"/>
          </a:xfrm>
          <a:prstGeom prst="rect">
            <a:avLst/>
          </a:prstGeom>
          <a:solidFill>
            <a:srgbClr val="DC473F"/>
          </a:solidFill>
          <a:ln cap="flat" cmpd="sng" w="9525">
            <a:solidFill>
              <a:srgbClr val="DC47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highlight>
                  <a:srgbClr val="E04543"/>
                </a:highlight>
                <a:latin typeface="Poppins"/>
                <a:ea typeface="Poppins"/>
                <a:cs typeface="Poppins"/>
                <a:sym typeface="Poppins"/>
              </a:rPr>
              <a:t>Município complementa com alguma contrapartida específica com o parceiro, casa haja alguma.</a:t>
            </a:r>
            <a:endParaRPr sz="1100">
              <a:solidFill>
                <a:schemeClr val="lt1"/>
              </a:solidFill>
              <a:highlight>
                <a:srgbClr val="E04543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13" name="Google Shape;413;p54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414" name="Google Shape;414;p54"/>
            <p:cNvPicPr preferRelativeResize="0"/>
            <p:nvPr/>
          </p:nvPicPr>
          <p:blipFill rotWithShape="1">
            <a:blip r:embed="rId4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54"/>
            <p:cNvPicPr preferRelativeResize="0"/>
            <p:nvPr/>
          </p:nvPicPr>
          <p:blipFill rotWithShape="1">
            <a:blip r:embed="rId4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11E83"/>
        </a:solidFill>
      </p:bgPr>
    </p:bg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420" name="Google Shape;420;p55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1" name="Google Shape;421;p5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2" name="Google Shape;422;p55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55"/>
          <p:cNvPicPr preferRelativeResize="0"/>
          <p:nvPr/>
        </p:nvPicPr>
        <p:blipFill rotWithShape="1">
          <a:blip r:embed="rId5">
            <a:alphaModFix/>
          </a:blip>
          <a:srcRect b="0" l="0" r="0" t="8833"/>
          <a:stretch/>
        </p:blipFill>
        <p:spPr>
          <a:xfrm>
            <a:off x="0" y="0"/>
            <a:ext cx="9144003" cy="5210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9"/>
          <p:cNvSpPr txBox="1"/>
          <p:nvPr/>
        </p:nvSpPr>
        <p:spPr>
          <a:xfrm>
            <a:off x="438175" y="1320500"/>
            <a:ext cx="4082400" cy="4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1700">
                <a:solidFill>
                  <a:srgbClr val="FFFFFF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Urban95 + Fundação Bernard Van Leer</a:t>
            </a:r>
            <a:endParaRPr sz="4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8" name="Google Shape;128;p29"/>
          <p:cNvSpPr txBox="1"/>
          <p:nvPr/>
        </p:nvSpPr>
        <p:spPr>
          <a:xfrm>
            <a:off x="438175" y="1740650"/>
            <a:ext cx="40824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Uma iniciativa global da Fundação Bernard Van Leer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t/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No Brasil, a iniciativa é formada por uma rede de 24 municípios que compartilham o objetivo de desenvolver e fortalecer programas e políticas voltadas para a primeira infância.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t/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As cidades boas para bebês, crianças pequenas e seus cuidadores são boas para todo mundo.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9" name="Google Shape;129;p29"/>
          <p:cNvSpPr txBox="1"/>
          <p:nvPr/>
        </p:nvSpPr>
        <p:spPr>
          <a:xfrm>
            <a:off x="5259525" y="3472775"/>
            <a:ext cx="3412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585858"/>
                </a:solidFill>
                <a:latin typeface="Poppins"/>
                <a:ea typeface="Poppins"/>
                <a:cs typeface="Poppins"/>
                <a:sym typeface="Poppins"/>
              </a:rPr>
              <a:t>Mudar comportamentos menos desejáveis ajudam indivíduos, comunidades e o nosso entorno. Mudança de comportamento é sobre alterar hábitos a longo prazo.</a:t>
            </a:r>
            <a:endParaRPr sz="1000">
              <a:solidFill>
                <a:srgbClr val="585858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t/>
            </a:r>
            <a:endParaRPr sz="1000">
              <a:solidFill>
                <a:srgbClr val="585858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0" name="Google Shape;130;p29"/>
          <p:cNvSpPr txBox="1"/>
          <p:nvPr/>
        </p:nvSpPr>
        <p:spPr>
          <a:xfrm>
            <a:off x="5259525" y="3107975"/>
            <a:ext cx="3256500" cy="36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1300">
                <a:solidFill>
                  <a:srgbClr val="585858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Teoria de Mudança de Comportamento </a:t>
            </a:r>
            <a:endParaRPr sz="1300">
              <a:solidFill>
                <a:srgbClr val="585858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1" name="Google Shape;13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4500" y="152400"/>
            <a:ext cx="3757098" cy="25047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2" name="Google Shape;132;p29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33" name="Google Shape;133;p29"/>
            <p:cNvPicPr preferRelativeResize="0"/>
            <p:nvPr/>
          </p:nvPicPr>
          <p:blipFill rotWithShape="1">
            <a:blip r:embed="rId4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Google Shape;134;p29"/>
            <p:cNvPicPr preferRelativeResize="0"/>
            <p:nvPr/>
          </p:nvPicPr>
          <p:blipFill rotWithShape="1">
            <a:blip r:embed="rId4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5" name="Google Shape;135;p29"/>
          <p:cNvPicPr preferRelativeResize="0"/>
          <p:nvPr/>
        </p:nvPicPr>
        <p:blipFill rotWithShape="1">
          <a:blip r:embed="rId5">
            <a:alphaModFix/>
          </a:blip>
          <a:srcRect b="19216" l="35193" r="41315" t="49119"/>
          <a:stretch/>
        </p:blipFill>
        <p:spPr>
          <a:xfrm>
            <a:off x="478250" y="646050"/>
            <a:ext cx="2103699" cy="47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" name="Google Shape;136;p29"/>
          <p:cNvGrpSpPr/>
          <p:nvPr/>
        </p:nvGrpSpPr>
        <p:grpSpPr>
          <a:xfrm>
            <a:off x="2581959" y="587199"/>
            <a:ext cx="1431048" cy="591477"/>
            <a:chOff x="2366975" y="585800"/>
            <a:chExt cx="1602338" cy="662274"/>
          </a:xfrm>
        </p:grpSpPr>
        <p:pic>
          <p:nvPicPr>
            <p:cNvPr id="137" name="Google Shape;137;p29"/>
            <p:cNvPicPr preferRelativeResize="0"/>
            <p:nvPr/>
          </p:nvPicPr>
          <p:blipFill rotWithShape="1">
            <a:blip r:embed="rId6">
              <a:alphaModFix/>
            </a:blip>
            <a:srcRect b="39606" l="10738" r="0" t="8517"/>
            <a:stretch/>
          </p:blipFill>
          <p:spPr>
            <a:xfrm>
              <a:off x="2366975" y="585800"/>
              <a:ext cx="745825" cy="623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Google Shape;138;p29"/>
            <p:cNvPicPr preferRelativeResize="0"/>
            <p:nvPr/>
          </p:nvPicPr>
          <p:blipFill rotWithShape="1">
            <a:blip r:embed="rId6">
              <a:alphaModFix/>
            </a:blip>
            <a:srcRect b="11723" l="17615" r="17976" t="60556"/>
            <a:stretch/>
          </p:blipFill>
          <p:spPr>
            <a:xfrm>
              <a:off x="3014525" y="656625"/>
              <a:ext cx="954788" cy="59144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28" name="Google Shape;428;p5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9" name="Google Shape;429;p56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56"/>
          <p:cNvPicPr preferRelativeResize="0"/>
          <p:nvPr/>
        </p:nvPicPr>
        <p:blipFill rotWithShape="1">
          <a:blip r:embed="rId5">
            <a:alphaModFix/>
          </a:blip>
          <a:srcRect b="0" l="0" r="4652" t="18633"/>
          <a:stretch/>
        </p:blipFill>
        <p:spPr>
          <a:xfrm>
            <a:off x="0" y="0"/>
            <a:ext cx="9144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56"/>
          <p:cNvSpPr txBox="1"/>
          <p:nvPr/>
        </p:nvSpPr>
        <p:spPr>
          <a:xfrm>
            <a:off x="314125" y="17490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5D317E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obrigada!</a:t>
            </a:r>
            <a:endParaRPr b="1" i="0" sz="3000" u="none" cap="none" strike="noStrike">
              <a:solidFill>
                <a:srgbClr val="5D317E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0"/>
          <p:cNvSpPr/>
          <p:nvPr/>
        </p:nvSpPr>
        <p:spPr>
          <a:xfrm>
            <a:off x="4133750" y="1022175"/>
            <a:ext cx="3909000" cy="3253800"/>
          </a:xfrm>
          <a:prstGeom prst="rect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1100"/>
              <a:buFont typeface="Poppins Light"/>
              <a:buNone/>
            </a:pPr>
            <a:r>
              <a:t/>
            </a:r>
            <a:endParaRPr b="0" i="0" sz="900" u="none" cap="none" strike="noStrike">
              <a:solidFill>
                <a:srgbClr val="888888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44" name="Google Shape;144;p30"/>
          <p:cNvSpPr txBox="1"/>
          <p:nvPr/>
        </p:nvSpPr>
        <p:spPr>
          <a:xfrm>
            <a:off x="4241175" y="4022075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9. Inovação infraestrutura</a:t>
            </a:r>
            <a:endParaRPr i="0" sz="8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5" name="Google Shape;145;p30"/>
          <p:cNvSpPr/>
          <p:nvPr/>
        </p:nvSpPr>
        <p:spPr>
          <a:xfrm>
            <a:off x="4267325" y="2161284"/>
            <a:ext cx="1704900" cy="199200"/>
          </a:xfrm>
          <a:prstGeom prst="rect">
            <a:avLst/>
          </a:prstGeom>
          <a:solidFill>
            <a:srgbClr val="C31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30"/>
          <p:cNvSpPr/>
          <p:nvPr/>
        </p:nvSpPr>
        <p:spPr>
          <a:xfrm>
            <a:off x="6220125" y="3212048"/>
            <a:ext cx="1704900" cy="285000"/>
          </a:xfrm>
          <a:prstGeom prst="rect">
            <a:avLst/>
          </a:prstGeom>
          <a:solidFill>
            <a:srgbClr val="0B659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7" name="Google Shape;147;p30"/>
          <p:cNvCxnSpPr/>
          <p:nvPr/>
        </p:nvCxnSpPr>
        <p:spPr>
          <a:xfrm>
            <a:off x="4133753" y="1753606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48" name="Google Shape;148;p30"/>
          <p:cNvCxnSpPr/>
          <p:nvPr/>
        </p:nvCxnSpPr>
        <p:spPr>
          <a:xfrm>
            <a:off x="4133753" y="1391150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49" name="Google Shape;149;p30"/>
          <p:cNvCxnSpPr/>
          <p:nvPr/>
        </p:nvCxnSpPr>
        <p:spPr>
          <a:xfrm>
            <a:off x="4133753" y="2107462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0" name="Google Shape;150;p30"/>
          <p:cNvCxnSpPr/>
          <p:nvPr/>
        </p:nvCxnSpPr>
        <p:spPr>
          <a:xfrm>
            <a:off x="4133753" y="2467817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1" name="Google Shape;151;p30"/>
          <p:cNvCxnSpPr/>
          <p:nvPr/>
        </p:nvCxnSpPr>
        <p:spPr>
          <a:xfrm>
            <a:off x="4133753" y="2830273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2" name="Google Shape;152;p30"/>
          <p:cNvCxnSpPr/>
          <p:nvPr/>
        </p:nvCxnSpPr>
        <p:spPr>
          <a:xfrm>
            <a:off x="4133753" y="3184118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3" name="Google Shape;153;p30"/>
          <p:cNvCxnSpPr/>
          <p:nvPr/>
        </p:nvCxnSpPr>
        <p:spPr>
          <a:xfrm>
            <a:off x="4133753" y="3549425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4" name="Google Shape;154;p30"/>
          <p:cNvCxnSpPr>
            <a:stCxn id="143" idx="0"/>
            <a:endCxn id="143" idx="2"/>
          </p:cNvCxnSpPr>
          <p:nvPr/>
        </p:nvCxnSpPr>
        <p:spPr>
          <a:xfrm>
            <a:off x="6088250" y="1022175"/>
            <a:ext cx="0" cy="325380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55" name="Google Shape;155;p30"/>
          <p:cNvCxnSpPr/>
          <p:nvPr/>
        </p:nvCxnSpPr>
        <p:spPr>
          <a:xfrm>
            <a:off x="8041520" y="1317550"/>
            <a:ext cx="0" cy="230670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56" name="Google Shape;156;p30"/>
          <p:cNvSpPr txBox="1"/>
          <p:nvPr/>
        </p:nvSpPr>
        <p:spPr>
          <a:xfrm>
            <a:off x="655250" y="1043175"/>
            <a:ext cx="3098100" cy="10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pt-BR" sz="29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ODS's</a:t>
            </a:r>
            <a:endParaRPr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quais os objetivos de desenvolvimento sustentável ONU são trabalhados </a:t>
            </a:r>
            <a:endParaRPr sz="12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pt-BR" sz="12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no Pé de Infância.</a:t>
            </a:r>
            <a:endParaRPr sz="12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7" name="Google Shape;157;p30"/>
          <p:cNvSpPr txBox="1"/>
          <p:nvPr/>
        </p:nvSpPr>
        <p:spPr>
          <a:xfrm>
            <a:off x="4267325" y="1112950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1. Erradicação da pobreza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8" name="Google Shape;158;p30"/>
          <p:cNvSpPr txBox="1"/>
          <p:nvPr/>
        </p:nvSpPr>
        <p:spPr>
          <a:xfrm>
            <a:off x="4267325" y="1429875"/>
            <a:ext cx="1704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2. Fome zero e agricultura sustentável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9" name="Google Shape;159;p30"/>
          <p:cNvSpPr txBox="1"/>
          <p:nvPr/>
        </p:nvSpPr>
        <p:spPr>
          <a:xfrm>
            <a:off x="4392664" y="1838756"/>
            <a:ext cx="1401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3. Saúde e bem-estar</a:t>
            </a:r>
            <a:endParaRPr i="0" sz="8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0" name="Google Shape;160;p30"/>
          <p:cNvSpPr txBox="1"/>
          <p:nvPr/>
        </p:nvSpPr>
        <p:spPr>
          <a:xfrm>
            <a:off x="4267325" y="2197350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4. Educação de qualidade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1" name="Google Shape;161;p30"/>
          <p:cNvSpPr txBox="1"/>
          <p:nvPr/>
        </p:nvSpPr>
        <p:spPr>
          <a:xfrm>
            <a:off x="4267225" y="2933813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6. Água limpa e saneamento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" name="Google Shape;162;p30"/>
          <p:cNvSpPr txBox="1"/>
          <p:nvPr/>
        </p:nvSpPr>
        <p:spPr>
          <a:xfrm>
            <a:off x="4267325" y="3263900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7. Energia limpa e acessível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3" name="Google Shape;163;p30"/>
          <p:cNvSpPr txBox="1"/>
          <p:nvPr/>
        </p:nvSpPr>
        <p:spPr>
          <a:xfrm>
            <a:off x="4267325" y="3593988"/>
            <a:ext cx="1704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8. Trabalho decente e crescimento econômico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4" name="Google Shape;164;p30"/>
          <p:cNvSpPr txBox="1"/>
          <p:nvPr/>
        </p:nvSpPr>
        <p:spPr>
          <a:xfrm>
            <a:off x="6239125" y="1788013"/>
            <a:ext cx="1689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12. Consumo e produção responsáveis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5" name="Google Shape;165;p30"/>
          <p:cNvSpPr txBox="1"/>
          <p:nvPr/>
        </p:nvSpPr>
        <p:spPr>
          <a:xfrm>
            <a:off x="6239125" y="2145125"/>
            <a:ext cx="1689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13. Ação contra a mudança global do clima 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6" name="Google Shape;166;p30"/>
          <p:cNvSpPr txBox="1"/>
          <p:nvPr/>
        </p:nvSpPr>
        <p:spPr>
          <a:xfrm>
            <a:off x="6224112" y="2583367"/>
            <a:ext cx="1704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14. Vida na água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7" name="Google Shape;167;p30"/>
          <p:cNvSpPr txBox="1"/>
          <p:nvPr/>
        </p:nvSpPr>
        <p:spPr>
          <a:xfrm>
            <a:off x="6239125" y="2926338"/>
            <a:ext cx="1689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15. Vida terrestre</a:t>
            </a:r>
            <a:endParaRPr i="0" sz="800" u="none" cap="none" strike="noStrike">
              <a:solidFill>
                <a:srgbClr val="12455A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8" name="Google Shape;168;p30"/>
          <p:cNvSpPr txBox="1"/>
          <p:nvPr/>
        </p:nvSpPr>
        <p:spPr>
          <a:xfrm>
            <a:off x="6239125" y="3224263"/>
            <a:ext cx="1674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16. Paz, justiça e instituições eficazes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9" name="Google Shape;169;p30"/>
          <p:cNvSpPr/>
          <p:nvPr/>
        </p:nvSpPr>
        <p:spPr>
          <a:xfrm>
            <a:off x="4267325" y="2549459"/>
            <a:ext cx="1704900" cy="199200"/>
          </a:xfrm>
          <a:prstGeom prst="rect">
            <a:avLst/>
          </a:prstGeom>
          <a:solidFill>
            <a:srgbClr val="F8421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0"/>
          <p:cNvSpPr/>
          <p:nvPr/>
        </p:nvSpPr>
        <p:spPr>
          <a:xfrm>
            <a:off x="6220125" y="1450123"/>
            <a:ext cx="1704900" cy="2445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30"/>
          <p:cNvSpPr/>
          <p:nvPr/>
        </p:nvSpPr>
        <p:spPr>
          <a:xfrm>
            <a:off x="6224125" y="3594149"/>
            <a:ext cx="1704900" cy="285000"/>
          </a:xfrm>
          <a:prstGeom prst="rect">
            <a:avLst/>
          </a:prstGeom>
          <a:solidFill>
            <a:srgbClr val="07376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2" name="Google Shape;172;p30"/>
          <p:cNvCxnSpPr/>
          <p:nvPr/>
        </p:nvCxnSpPr>
        <p:spPr>
          <a:xfrm>
            <a:off x="4133753" y="3923550"/>
            <a:ext cx="3909000" cy="0"/>
          </a:xfrm>
          <a:prstGeom prst="straightConnector1">
            <a:avLst/>
          </a:prstGeom>
          <a:noFill/>
          <a:ln cap="flat" cmpd="sng" w="9525">
            <a:solidFill>
              <a:srgbClr val="12455A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73" name="Google Shape;173;p30"/>
          <p:cNvSpPr txBox="1"/>
          <p:nvPr/>
        </p:nvSpPr>
        <p:spPr>
          <a:xfrm>
            <a:off x="4392664" y="2555222"/>
            <a:ext cx="1401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5. Igualdade de gênero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4" name="Google Shape;174;p30"/>
          <p:cNvSpPr txBox="1"/>
          <p:nvPr/>
        </p:nvSpPr>
        <p:spPr>
          <a:xfrm>
            <a:off x="6239125" y="1060438"/>
            <a:ext cx="16899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434343"/>
                </a:solidFill>
                <a:latin typeface="Poppins"/>
                <a:ea typeface="Poppins"/>
                <a:cs typeface="Poppins"/>
                <a:sym typeface="Poppins"/>
              </a:rPr>
              <a:t>10. Redução das desigualdades</a:t>
            </a:r>
            <a:endParaRPr i="0" sz="800" u="none" cap="none" strike="noStrike">
              <a:solidFill>
                <a:srgbClr val="43434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5" name="Google Shape;175;p30"/>
          <p:cNvSpPr txBox="1"/>
          <p:nvPr/>
        </p:nvSpPr>
        <p:spPr>
          <a:xfrm>
            <a:off x="6239125" y="1429875"/>
            <a:ext cx="1689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11. Cidades e comunidades sustentáveis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6" name="Google Shape;176;p30"/>
          <p:cNvSpPr txBox="1"/>
          <p:nvPr/>
        </p:nvSpPr>
        <p:spPr>
          <a:xfrm>
            <a:off x="6235125" y="3593988"/>
            <a:ext cx="1674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17. Parcerias e meios de implementação</a:t>
            </a:r>
            <a:endParaRPr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77" name="Google Shape;17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250" y="2291333"/>
            <a:ext cx="3098101" cy="16322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8" name="Google Shape;178;p30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79" name="Google Shape;179;p30"/>
            <p:cNvPicPr preferRelativeResize="0"/>
            <p:nvPr/>
          </p:nvPicPr>
          <p:blipFill rotWithShape="1">
            <a:blip r:embed="rId4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30"/>
            <p:cNvPicPr preferRelativeResize="0"/>
            <p:nvPr/>
          </p:nvPicPr>
          <p:blipFill rotWithShape="1">
            <a:blip r:embed="rId4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 txBox="1"/>
          <p:nvPr/>
        </p:nvSpPr>
        <p:spPr>
          <a:xfrm>
            <a:off x="817350" y="889100"/>
            <a:ext cx="7509300" cy="11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23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Dois temas foram escolhidos pelos municípios da rede Urban95 como pautas urgentes a serem trabalhadas pelas cidades junto às famílias: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6" name="Google Shape;186;p31"/>
          <p:cNvSpPr txBox="1"/>
          <p:nvPr/>
        </p:nvSpPr>
        <p:spPr>
          <a:xfrm>
            <a:off x="572750" y="2301313"/>
            <a:ext cx="3225900" cy="2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15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Brincar ao ar livre em contato com a natureza</a:t>
            </a:r>
            <a:endParaRPr b="1" sz="15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que todos os dias as crianças tenham 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tempo para inventar seu mundo, em um espaço arejado com elementos da natureza (sol, céu, terra, água, verde), descobrindo o que está ao seu redor, que os cuidadores tenham acesso à formas de brincar e espaços que possibilitem a interação com a natureza.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t/>
            </a:r>
            <a:endParaRPr sz="15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7" name="Google Shape;187;p31"/>
          <p:cNvSpPr txBox="1"/>
          <p:nvPr/>
        </p:nvSpPr>
        <p:spPr>
          <a:xfrm>
            <a:off x="5157700" y="2301318"/>
            <a:ext cx="3225900" cy="148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67690"/>
              </a:buClr>
              <a:buSzPts val="2400"/>
              <a:buFont typeface="Calibri"/>
              <a:buNone/>
            </a:pPr>
            <a:r>
              <a:rPr b="1" lang="pt-BR" sz="15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Educação Não Violenta</a:t>
            </a:r>
            <a:endParaRPr b="1" sz="15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que as crianças cresçam em ambientes sem violência, que os cuidadores possam reconhecer os momentos </a:t>
            </a: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em</a:t>
            </a: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que se alteram diante de um comportamento normal de uma criança e inaugurar uma nova forma de lidar com os desafios do dia a dia. 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88" name="Google Shape;188;p31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89" name="Google Shape;189;p31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0" name="Google Shape;190;p31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2"/>
          <p:cNvSpPr txBox="1"/>
          <p:nvPr/>
        </p:nvSpPr>
        <p:spPr>
          <a:xfrm>
            <a:off x="817350" y="1847100"/>
            <a:ext cx="7509300" cy="11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pt-BR" sz="25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Nossa cidade escolheu o tema:</a:t>
            </a:r>
            <a:endParaRPr b="1" sz="25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sz="25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pt-BR" sz="25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Brincar ao ar livre e em contato com a natureza</a:t>
            </a:r>
            <a:endParaRPr b="1" sz="23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grpSp>
        <p:nvGrpSpPr>
          <p:cNvPr id="196" name="Google Shape;196;p32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197" name="Google Shape;197;p32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8" name="Google Shape;198;p32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3"/>
          <p:cNvSpPr/>
          <p:nvPr/>
        </p:nvSpPr>
        <p:spPr>
          <a:xfrm>
            <a:off x="1398375" y="1623280"/>
            <a:ext cx="1212900" cy="961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3"/>
          <p:cNvSpPr/>
          <p:nvPr/>
        </p:nvSpPr>
        <p:spPr>
          <a:xfrm>
            <a:off x="1398363" y="2753644"/>
            <a:ext cx="12129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33"/>
          <p:cNvSpPr/>
          <p:nvPr/>
        </p:nvSpPr>
        <p:spPr>
          <a:xfrm>
            <a:off x="1398360" y="3568925"/>
            <a:ext cx="12129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33"/>
          <p:cNvSpPr/>
          <p:nvPr/>
        </p:nvSpPr>
        <p:spPr>
          <a:xfrm>
            <a:off x="2711950" y="1623275"/>
            <a:ext cx="4715700" cy="961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33"/>
          <p:cNvSpPr/>
          <p:nvPr/>
        </p:nvSpPr>
        <p:spPr>
          <a:xfrm>
            <a:off x="2711938" y="2753650"/>
            <a:ext cx="47157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33"/>
          <p:cNvSpPr/>
          <p:nvPr/>
        </p:nvSpPr>
        <p:spPr>
          <a:xfrm>
            <a:off x="2711938" y="3568925"/>
            <a:ext cx="4715700" cy="646500"/>
          </a:xfrm>
          <a:prstGeom prst="rect">
            <a:avLst/>
          </a:prstGeom>
          <a:solidFill>
            <a:srgbClr val="611E8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33"/>
          <p:cNvSpPr txBox="1"/>
          <p:nvPr/>
        </p:nvSpPr>
        <p:spPr>
          <a:xfrm>
            <a:off x="2869063" y="1666025"/>
            <a:ext cx="4418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que as crianças de zero a três anos tenham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um tempo para inventar seu mundo, em um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espaço arejado com elementos da natureza.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0" name="Google Shape;210;p33"/>
          <p:cNvSpPr txBox="1"/>
          <p:nvPr/>
        </p:nvSpPr>
        <p:spPr>
          <a:xfrm>
            <a:off x="1416225" y="1834294"/>
            <a:ext cx="1177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O que 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queremos</a:t>
            </a:r>
            <a:endParaRPr sz="1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1" name="Google Shape;211;p33"/>
          <p:cNvSpPr txBox="1"/>
          <p:nvPr/>
        </p:nvSpPr>
        <p:spPr>
          <a:xfrm>
            <a:off x="1949400" y="583900"/>
            <a:ext cx="5245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Programa de Mudança de comportamento</a:t>
            </a:r>
            <a:endParaRPr b="1" sz="18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Brincar ao ar livre</a:t>
            </a:r>
            <a:endParaRPr b="1" sz="18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sp>
        <p:nvSpPr>
          <p:cNvPr id="212" name="Google Shape;212;p33"/>
          <p:cNvSpPr txBox="1"/>
          <p:nvPr/>
        </p:nvSpPr>
        <p:spPr>
          <a:xfrm>
            <a:off x="2869063" y="2753652"/>
            <a:ext cx="42603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todo dia um ARZINHO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1 vez por semana um ARZÃO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3" name="Google Shape;213;p33"/>
          <p:cNvSpPr txBox="1"/>
          <p:nvPr/>
        </p:nvSpPr>
        <p:spPr>
          <a:xfrm>
            <a:off x="1416213" y="2790544"/>
            <a:ext cx="1177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Quando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queremos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4" name="Google Shape;214;p33"/>
          <p:cNvSpPr txBox="1"/>
          <p:nvPr/>
        </p:nvSpPr>
        <p:spPr>
          <a:xfrm>
            <a:off x="2869063" y="3568925"/>
            <a:ext cx="44181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em casa, na janela, na rua, quintal,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creche, postinho, praça, parques, etc.</a:t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5" name="Google Shape;215;p33"/>
          <p:cNvSpPr txBox="1"/>
          <p:nvPr/>
        </p:nvSpPr>
        <p:spPr>
          <a:xfrm>
            <a:off x="1416210" y="3605825"/>
            <a:ext cx="1177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Onde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queremos:</a:t>
            </a:r>
            <a:endParaRPr b="1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16" name="Google Shape;216;p33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17" name="Google Shape;217;p33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33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1C232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4"/>
          <p:cNvSpPr txBox="1"/>
          <p:nvPr/>
        </p:nvSpPr>
        <p:spPr>
          <a:xfrm>
            <a:off x="5358750" y="301200"/>
            <a:ext cx="3387300" cy="42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lang="pt-BR" sz="3000">
                <a:solidFill>
                  <a:srgbClr val="611E83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Daniel Becker</a:t>
            </a:r>
            <a:endParaRPr b="1" sz="3000">
              <a:solidFill>
                <a:srgbClr val="611E83"/>
              </a:solidFill>
              <a:latin typeface="DM Serif Display"/>
              <a:ea typeface="DM Serif Display"/>
              <a:cs typeface="DM Serif Display"/>
              <a:sym typeface="DM Serif Display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pediatra e sanitarista</a:t>
            </a:r>
            <a:endParaRPr b="1" sz="18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sz="16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Formado e com residência pela UFRJ e mestre em Saúde Pública pela Fiocruz, foi o primeiro médico brasileiro a trabalhar com os Médicos sem Fronteiras (1988) e um dos criadores da Estratégia Saúde da Família, o maior programa do SUS. Atuou por 20 anos em comunidades populares com o CEDAPS, ONG que fundou e dirigiu.</a:t>
            </a:r>
            <a:endParaRPr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É docente da UFRJ, colaborador do UNICEF e da OMS, consultor de fundações e empresas e referência da mídia para temas saúde na infância e criação de filhos. Pioneiro da Pediatria Integral no Brasil, uma prática que amplia o olhar e o cuidado para promover o desenvolvimento pleno e o bem-estar da criança e da sua família, é também membro do conselho Criança e Consumo do Instituto Alana, colunista da revista Crescer e </a:t>
            </a:r>
            <a:r>
              <a:rPr b="1" lang="pt-BR" sz="1000">
                <a:solidFill>
                  <a:srgbClr val="611E83"/>
                </a:solidFill>
                <a:latin typeface="Poppins"/>
                <a:ea typeface="Poppins"/>
                <a:cs typeface="Poppins"/>
                <a:sym typeface="Poppins"/>
              </a:rPr>
              <a:t>integrou no  início do projeto com sua visão sobre a importância do Brincar ao ar livre e em contato com a natureza.</a:t>
            </a:r>
            <a:endParaRPr b="1" sz="1000">
              <a:solidFill>
                <a:srgbClr val="611E8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4" name="Google Shape;224;p34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25" name="Google Shape;225;p34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6" name="Google Shape;226;p34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7" name="Google Shape;227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9800" y="298400"/>
            <a:ext cx="4263198" cy="4263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11E83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5"/>
          <p:cNvSpPr txBox="1"/>
          <p:nvPr/>
        </p:nvSpPr>
        <p:spPr>
          <a:xfrm>
            <a:off x="888450" y="2079725"/>
            <a:ext cx="73671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000">
                <a:solidFill>
                  <a:schemeClr val="accent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Por que precisamos de você</a:t>
            </a:r>
            <a:endParaRPr sz="3000">
              <a:solidFill>
                <a:schemeClr val="accent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000">
                <a:solidFill>
                  <a:schemeClr val="accent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para espalhar essa mensagem</a:t>
            </a:r>
            <a:endParaRPr sz="3000">
              <a:solidFill>
                <a:schemeClr val="accent4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grpSp>
        <p:nvGrpSpPr>
          <p:cNvPr id="233" name="Google Shape;233;p35"/>
          <p:cNvGrpSpPr/>
          <p:nvPr/>
        </p:nvGrpSpPr>
        <p:grpSpPr>
          <a:xfrm>
            <a:off x="3612594" y="4567997"/>
            <a:ext cx="1918804" cy="591455"/>
            <a:chOff x="4684963" y="4006500"/>
            <a:chExt cx="3171052" cy="977450"/>
          </a:xfrm>
        </p:grpSpPr>
        <p:pic>
          <p:nvPicPr>
            <p:cNvPr id="234" name="Google Shape;234;p35"/>
            <p:cNvPicPr preferRelativeResize="0"/>
            <p:nvPr/>
          </p:nvPicPr>
          <p:blipFill rotWithShape="1">
            <a:blip r:embed="rId3">
              <a:alphaModFix amt="48000"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35"/>
            <p:cNvPicPr preferRelativeResize="0"/>
            <p:nvPr/>
          </p:nvPicPr>
          <p:blipFill rotWithShape="1">
            <a:blip r:embed="rId3">
              <a:alphaModFix amt="48000"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5E5E5E"/>
      </a:dk1>
      <a:lt1>
        <a:srgbClr val="005E00"/>
      </a:lt1>
      <a:dk2>
        <a:srgbClr val="F0DEEC"/>
      </a:dk2>
      <a:lt2>
        <a:srgbClr val="FBD2CE"/>
      </a:lt2>
      <a:accent1>
        <a:srgbClr val="426B7C"/>
      </a:accent1>
      <a:accent2>
        <a:srgbClr val="F04D3A"/>
      </a:accent2>
      <a:accent3>
        <a:srgbClr val="F9AD3E"/>
      </a:accent3>
      <a:accent4>
        <a:srgbClr val="C47DB4"/>
      </a:accent4>
      <a:accent5>
        <a:srgbClr val="5BA1A5"/>
      </a:accent5>
      <a:accent6>
        <a:srgbClr val="949FE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