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5175250" cx="9144000"/>
  <p:notesSz cx="6858000" cy="9144000"/>
  <p:embeddedFontLst>
    <p:embeddedFont>
      <p:font typeface="Nunito SemiBold"/>
      <p:regular r:id="rId21"/>
      <p:bold r:id="rId22"/>
      <p:italic r:id="rId23"/>
      <p:boldItalic r:id="rId24"/>
    </p:embeddedFont>
    <p:embeddedFont>
      <p:font typeface="Nunito"/>
      <p:regular r:id="rId25"/>
      <p:bold r:id="rId26"/>
      <p:italic r:id="rId27"/>
      <p:boldItalic r:id="rId28"/>
    </p:embeddedFont>
    <p:embeddedFont>
      <p:font typeface="Gothic A1"/>
      <p:regular r:id="rId29"/>
      <p:bold r:id="rId30"/>
    </p:embeddedFont>
    <p:embeddedFont>
      <p:font typeface="Nunito Medium"/>
      <p:regular r:id="rId31"/>
      <p:bold r:id="rId32"/>
      <p:italic r:id="rId33"/>
      <p:boldItalic r:id="rId34"/>
    </p:embeddedFont>
    <p:embeddedFont>
      <p:font typeface="Helvetica Neue"/>
      <p:regular r:id="rId35"/>
      <p:bold r:id="rId36"/>
      <p:italic r:id="rId37"/>
      <p:boldItalic r:id="rId38"/>
    </p:embeddedFont>
    <p:embeddedFont>
      <p:font typeface="Helvetica Neue Light"/>
      <p:regular r:id="rId39"/>
      <p:bold r:id="rId40"/>
      <p:italic r:id="rId41"/>
      <p:boldItalic r:id="rId42"/>
    </p:embeddedFont>
    <p:embeddedFont>
      <p:font typeface="DM Serif Display"/>
      <p:regular r:id="rId43"/>
      <p:italic r:id="rId44"/>
    </p:embeddedFont>
    <p:embeddedFont>
      <p:font typeface="Nunito Light"/>
      <p:regular r:id="rId45"/>
      <p:bold r:id="rId46"/>
      <p:italic r:id="rId47"/>
      <p:boldItalic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30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2887A46-7C3F-4C27-BB43-BC7BCF856F62}">
  <a:tblStyle styleId="{F2887A46-7C3F-4C27-BB43-BC7BCF856F6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30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Light-bold.fntdata"/><Relationship Id="rId20" Type="http://schemas.openxmlformats.org/officeDocument/2006/relationships/slide" Target="slides/slide14.xml"/><Relationship Id="rId42" Type="http://schemas.openxmlformats.org/officeDocument/2006/relationships/font" Target="fonts/HelveticaNeueLight-boldItalic.fntdata"/><Relationship Id="rId41" Type="http://schemas.openxmlformats.org/officeDocument/2006/relationships/font" Target="fonts/HelveticaNeueLight-italic.fntdata"/><Relationship Id="rId22" Type="http://schemas.openxmlformats.org/officeDocument/2006/relationships/font" Target="fonts/NunitoSemiBold-bold.fntdata"/><Relationship Id="rId44" Type="http://schemas.openxmlformats.org/officeDocument/2006/relationships/font" Target="fonts/DMSerifDisplay-italic.fntdata"/><Relationship Id="rId21" Type="http://schemas.openxmlformats.org/officeDocument/2006/relationships/font" Target="fonts/NunitoSemiBold-regular.fntdata"/><Relationship Id="rId43" Type="http://schemas.openxmlformats.org/officeDocument/2006/relationships/font" Target="fonts/DMSerifDisplay-regular.fntdata"/><Relationship Id="rId24" Type="http://schemas.openxmlformats.org/officeDocument/2006/relationships/font" Target="fonts/NunitoSemiBold-boldItalic.fntdata"/><Relationship Id="rId46" Type="http://schemas.openxmlformats.org/officeDocument/2006/relationships/font" Target="fonts/NunitoLight-bold.fntdata"/><Relationship Id="rId23" Type="http://schemas.openxmlformats.org/officeDocument/2006/relationships/font" Target="fonts/NunitoSemiBold-italic.fntdata"/><Relationship Id="rId45" Type="http://schemas.openxmlformats.org/officeDocument/2006/relationships/font" Target="fonts/Nunito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Nunito-bold.fntdata"/><Relationship Id="rId48" Type="http://schemas.openxmlformats.org/officeDocument/2006/relationships/font" Target="fonts/NunitoLight-boldItalic.fntdata"/><Relationship Id="rId25" Type="http://schemas.openxmlformats.org/officeDocument/2006/relationships/font" Target="fonts/Nunito-regular.fntdata"/><Relationship Id="rId47" Type="http://schemas.openxmlformats.org/officeDocument/2006/relationships/font" Target="fonts/NunitoLight-italic.fntdata"/><Relationship Id="rId28" Type="http://schemas.openxmlformats.org/officeDocument/2006/relationships/font" Target="fonts/Nunito-boldItalic.fntdata"/><Relationship Id="rId27" Type="http://schemas.openxmlformats.org/officeDocument/2006/relationships/font" Target="fonts/Nunito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GothicA1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NunitoMedium-regular.fntdata"/><Relationship Id="rId30" Type="http://schemas.openxmlformats.org/officeDocument/2006/relationships/font" Target="fonts/GothicA1-bold.fntdata"/><Relationship Id="rId11" Type="http://schemas.openxmlformats.org/officeDocument/2006/relationships/slide" Target="slides/slide5.xml"/><Relationship Id="rId33" Type="http://schemas.openxmlformats.org/officeDocument/2006/relationships/font" Target="fonts/NunitoMedium-italic.fntdata"/><Relationship Id="rId10" Type="http://schemas.openxmlformats.org/officeDocument/2006/relationships/slide" Target="slides/slide4.xml"/><Relationship Id="rId32" Type="http://schemas.openxmlformats.org/officeDocument/2006/relationships/font" Target="fonts/NunitoMedium-bold.fntdata"/><Relationship Id="rId13" Type="http://schemas.openxmlformats.org/officeDocument/2006/relationships/slide" Target="slides/slide7.xml"/><Relationship Id="rId35" Type="http://schemas.openxmlformats.org/officeDocument/2006/relationships/font" Target="fonts/HelveticaNeue-regular.fntdata"/><Relationship Id="rId12" Type="http://schemas.openxmlformats.org/officeDocument/2006/relationships/slide" Target="slides/slide6.xml"/><Relationship Id="rId34" Type="http://schemas.openxmlformats.org/officeDocument/2006/relationships/font" Target="fonts/NunitoMedium-boldItalic.fntdata"/><Relationship Id="rId15" Type="http://schemas.openxmlformats.org/officeDocument/2006/relationships/slide" Target="slides/slide9.xml"/><Relationship Id="rId37" Type="http://schemas.openxmlformats.org/officeDocument/2006/relationships/font" Target="fonts/HelveticaNeue-italic.fntdata"/><Relationship Id="rId14" Type="http://schemas.openxmlformats.org/officeDocument/2006/relationships/slide" Target="slides/slide8.xml"/><Relationship Id="rId36" Type="http://schemas.openxmlformats.org/officeDocument/2006/relationships/font" Target="fonts/HelveticaNeue-bold.fntdata"/><Relationship Id="rId17" Type="http://schemas.openxmlformats.org/officeDocument/2006/relationships/slide" Target="slides/slide11.xml"/><Relationship Id="rId39" Type="http://schemas.openxmlformats.org/officeDocument/2006/relationships/font" Target="fonts/HelveticaNeueLight-regular.fntdata"/><Relationship Id="rId16" Type="http://schemas.openxmlformats.org/officeDocument/2006/relationships/slide" Target="slides/slide10.xml"/><Relationship Id="rId38" Type="http://schemas.openxmlformats.org/officeDocument/2006/relationships/font" Target="fonts/HelveticaNeue-bold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5" name="Google Shape;34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0" name="Google Shape;350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8" name="Google Shape;358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6" name="Google Shape;366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6" name="Google Shape;37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2" name="Google Shape;212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4" name="Google Shape;26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8" name="Google Shape;8;p2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5;p16"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Google Shape;150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4" name="Google Shape;164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5" name="Google Shape;165;p4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6" name="Google Shape;166;p40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5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0" name="Google Shape;170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7">
  <p:cSld name="TITLE_AND_BODY_7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2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3" name="Google Shape;173;p42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4" name="Google Shape;174;p42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7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19" name="Google Shape;19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1" name="Google Shape;21;p7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2" name="Google Shape;22;p7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28" name="Google Shape;2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2" name="Google Shape;32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2" Type="http://schemas.openxmlformats.org/officeDocument/2006/relationships/theme" Target="../theme/theme2.xml"/><Relationship Id="rId41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5" Type="http://schemas.openxmlformats.org/officeDocument/2006/relationships/image" Target="../media/image4.png"/><Relationship Id="rId6" Type="http://schemas.openxmlformats.org/officeDocument/2006/relationships/image" Target="../media/image1.png"/><Relationship Id="rId7" Type="http://schemas.openxmlformats.org/officeDocument/2006/relationships/image" Target="../media/image18.png"/><Relationship Id="rId8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jpg"/><Relationship Id="rId4" Type="http://schemas.openxmlformats.org/officeDocument/2006/relationships/image" Target="../media/image28.jpg"/><Relationship Id="rId5" Type="http://schemas.openxmlformats.org/officeDocument/2006/relationships/image" Target="../media/image2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7.png"/><Relationship Id="rId4" Type="http://schemas.openxmlformats.org/officeDocument/2006/relationships/image" Target="../media/image7.png"/><Relationship Id="rId5" Type="http://schemas.openxmlformats.org/officeDocument/2006/relationships/image" Target="../media/image12.png"/><Relationship Id="rId6" Type="http://schemas.openxmlformats.org/officeDocument/2006/relationships/image" Target="../media/image3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drive.google.com/file/d/1nhYMhqw4GhEtIq4yE7yH6nBLKaRrCwaV/view?usp=drive_link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Relationship Id="rId4" Type="http://schemas.openxmlformats.org/officeDocument/2006/relationships/image" Target="../media/image8.png"/><Relationship Id="rId5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4.png"/><Relationship Id="rId5" Type="http://schemas.openxmlformats.org/officeDocument/2006/relationships/image" Target="../media/image11.png"/><Relationship Id="rId6" Type="http://schemas.openxmlformats.org/officeDocument/2006/relationships/image" Target="../media/image19.png"/><Relationship Id="rId7" Type="http://schemas.openxmlformats.org/officeDocument/2006/relationships/image" Target="../media/image25.png"/><Relationship Id="rId8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43"/>
          <p:cNvPicPr preferRelativeResize="0"/>
          <p:nvPr/>
        </p:nvPicPr>
        <p:blipFill rotWithShape="1">
          <a:blip r:embed="rId3">
            <a:alphaModFix/>
          </a:blip>
          <a:srcRect b="5583" l="0" r="0" t="12790"/>
          <a:stretch/>
        </p:blipFill>
        <p:spPr>
          <a:xfrm>
            <a:off x="0" y="0"/>
            <a:ext cx="9144003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80" name="Google Shape;180;p4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81" name="Google Shape;181;p4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" name="Google Shape;182;p43"/>
          <p:cNvGrpSpPr/>
          <p:nvPr/>
        </p:nvGrpSpPr>
        <p:grpSpPr>
          <a:xfrm>
            <a:off x="3719250" y="360000"/>
            <a:ext cx="5222126" cy="4452575"/>
            <a:chOff x="3719250" y="360000"/>
            <a:chExt cx="5222126" cy="4452575"/>
          </a:xfrm>
        </p:grpSpPr>
        <p:pic>
          <p:nvPicPr>
            <p:cNvPr descr="U95-Logo-horizontal_PRETO-02.png" id="183" name="Google Shape;183;p4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252700" y="4655125"/>
              <a:ext cx="779834" cy="15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logos-ALMA--RGB-preto.png" id="184" name="Google Shape;184;p43"/>
            <p:cNvPicPr preferRelativeResize="0"/>
            <p:nvPr/>
          </p:nvPicPr>
          <p:blipFill rotWithShape="1">
            <a:blip r:embed="rId7">
              <a:alphaModFix/>
            </a:blip>
            <a:srcRect b="2578" l="0" r="0" t="2570"/>
            <a:stretch/>
          </p:blipFill>
          <p:spPr>
            <a:xfrm>
              <a:off x="8126178" y="4655126"/>
              <a:ext cx="650525" cy="157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43"/>
            <p:cNvPicPr preferRelativeResize="0"/>
            <p:nvPr/>
          </p:nvPicPr>
          <p:blipFill rotWithShape="1">
            <a:blip r:embed="rId8">
              <a:alphaModFix/>
            </a:blip>
            <a:srcRect b="17769" l="69869" r="3983" t="0"/>
            <a:stretch/>
          </p:blipFill>
          <p:spPr>
            <a:xfrm>
              <a:off x="7055350" y="3611925"/>
              <a:ext cx="1886026" cy="9912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" name="Google Shape;186;p43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3719250" y="360000"/>
              <a:ext cx="5171948" cy="35835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7" name="Google Shape;187;p43"/>
          <p:cNvSpPr txBox="1"/>
          <p:nvPr/>
        </p:nvSpPr>
        <p:spPr>
          <a:xfrm>
            <a:off x="366125" y="2127400"/>
            <a:ext cx="3245100" cy="5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2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MENSURAÇÃO</a:t>
            </a:r>
            <a:endParaRPr b="1" i="0" sz="2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" name="Google Shape;347;p52"/>
          <p:cNvGraphicFramePr/>
          <p:nvPr/>
        </p:nvGraphicFramePr>
        <p:xfrm>
          <a:off x="152400" y="152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{F2887A46-7C3F-4C27-BB43-BC7BCF856F62}</a:tableStyleId>
              </a:tblPr>
              <a:tblGrid>
                <a:gridCol w="2295525"/>
                <a:gridCol w="333375"/>
                <a:gridCol w="6410325"/>
              </a:tblGrid>
              <a:tr h="200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b="1" lang="pt-BR" sz="800" u="none" cap="none" strike="noStrike"/>
                        <a:t>comportamento</a:t>
                      </a:r>
                      <a:endParaRPr b="1" sz="8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indicadores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rowSpan="6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Cantar, Brincar e Contar Histórias [CBCH]</a:t>
                      </a:r>
                      <a:endParaRPr sz="900" u="none" cap="none" strike="noStrike"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todo dia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6CF1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cuidadores brincando junto com suas crianças e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2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cuidadores cantando junto com suas crianças e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3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cuidadores contando histórias junto com suas crianças e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4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aprenderam novas práticas com o projeto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5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aplicando as novas práticas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6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cada estratégia lembrada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rowSpan="8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pt-BR" sz="800" u="none" cap="none" strike="noStrike">
                          <a:solidFill>
                            <a:srgbClr val="FFFFFF"/>
                          </a:solidFill>
                        </a:rPr>
                        <a:t>CRIA NA PAZ [CNP]</a:t>
                      </a:r>
                      <a:endParaRPr sz="800" u="none" cap="none" strike="noStrike">
                        <a:solidFill>
                          <a:srgbClr val="FFFFFF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pt-BR" sz="800" u="none" cap="none" strike="noStrike">
                          <a:solidFill>
                            <a:srgbClr val="FFFFFF"/>
                          </a:solidFill>
                        </a:rPr>
                        <a:t>Trocar práticas negativas (bater, gritar e xingar) por positivas (as "ensinadas" no projeto)</a:t>
                      </a:r>
                      <a:endParaRPr sz="800" u="none" cap="none" strike="noStrike">
                        <a:solidFill>
                          <a:srgbClr val="FFFFFF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pt-BR" sz="800" u="none" cap="none" strike="noStrike">
                          <a:solidFill>
                            <a:srgbClr val="FFFFFF"/>
                          </a:solidFill>
                        </a:rPr>
                        <a:t>Transformar a aceitação social sobre práticas negativas / intervir</a:t>
                      </a:r>
                      <a:endParaRPr sz="8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6566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7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aplicando práticas positivas na criação das crianças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8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redução de práticas violentas de nível alto - (gritos, xingamentos, surra, tapa, beliscão, puxar orelha, sacudir) e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9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redução de práticas violentas de nível regular - (colocar de castigo, ameaçar bater) e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43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10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redução de práticas violentas de nível baixo - (tirar acesso a TV, celular e brinquedos,fingir que não estava vendo a birra ) e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11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tomam uma ação ao presenciar atos de violência contra crianças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12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aprenderam novas práticas com o projeto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13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aplicando as novas práticas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14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cada estratégias lembrada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rowSpan="8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>
                          <a:solidFill>
                            <a:srgbClr val="FFFFFF"/>
                          </a:solidFill>
                        </a:rPr>
                        <a:t>BrincAR Livre [BL]</a:t>
                      </a:r>
                      <a:endParaRPr sz="900" u="none" cap="none" strike="noStrike">
                        <a:solidFill>
                          <a:srgbClr val="FFFFFF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>
                          <a:solidFill>
                            <a:srgbClr val="FFFFFF"/>
                          </a:solidFill>
                        </a:rPr>
                        <a:t>Colocar práticas simples desse brincar (livre, ao ar livre e em contato com a natureza) na vida da criança</a:t>
                      </a:r>
                      <a:endParaRPr sz="900" u="none" cap="none" strike="noStrike">
                        <a:solidFill>
                          <a:srgbClr val="FFFFFF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>
                          <a:solidFill>
                            <a:srgbClr val="FFFFFF"/>
                          </a:solidFill>
                        </a:rPr>
                        <a:t>ter "arzinho" (rotina diário)</a:t>
                      </a:r>
                      <a:endParaRPr sz="900" u="none" cap="none" strike="noStrike">
                        <a:solidFill>
                          <a:srgbClr val="FFFFFF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>
                          <a:solidFill>
                            <a:srgbClr val="FFFFFF"/>
                          </a:solidFill>
                        </a:rPr>
                        <a:t>ter "arzão" (fds/dias de folga)</a:t>
                      </a:r>
                      <a:endParaRPr sz="900" u="none" cap="none" strike="noStrike">
                        <a:solidFill>
                          <a:srgbClr val="FFFFFF"/>
                        </a:solidFill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5C1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15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crianças brincando soltas, livres, sozinhas ou com outras crianças com observação +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16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crianças brincando ao ar livre +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17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crianças brincando com elementos da natureza em casa +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18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crianças brincando com elementos da natureza fora de casa +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19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crianças indo a parques e praças + frequência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20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aprenderam novas práticas com o projeto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21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cuidadores aplicando as novas práticas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 v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22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pt-BR" sz="900" u="none" cap="none" strike="noStrike"/>
                        <a:t>% de cada estratégia lembrada</a:t>
                      </a:r>
                      <a:endParaRPr sz="900" u="none" cap="none" strike="noStrike"/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52" name="Google Shape;352;p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3" name="Google Shape;353;p5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53"/>
          <p:cNvSpPr txBox="1"/>
          <p:nvPr/>
        </p:nvSpPr>
        <p:spPr>
          <a:xfrm>
            <a:off x="609675" y="1619250"/>
            <a:ext cx="30015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indicadores chave que buscamos junto a gestão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55" name="Google Shape;355;p53"/>
          <p:cNvSpPr txBox="1"/>
          <p:nvPr/>
        </p:nvSpPr>
        <p:spPr>
          <a:xfrm>
            <a:off x="3611100" y="1810200"/>
            <a:ext cx="5165700" cy="14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de unidades envolvidas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de coordenadores sensibilizados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de servidores de ponta sensibilizados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de famílias alcançadas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nominal e percentual de crianças alcançadas no município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valor de co-investimento do município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ferramentas implementadas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avaliação do programa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expectativa de continuidade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60" name="Google Shape;360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61" name="Google Shape;361;p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54"/>
          <p:cNvSpPr txBox="1"/>
          <p:nvPr/>
        </p:nvSpPr>
        <p:spPr>
          <a:xfrm>
            <a:off x="609675" y="1619250"/>
            <a:ext cx="30015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indicadores chave que buscamos junto a unidade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63" name="Google Shape;363;p54"/>
          <p:cNvSpPr txBox="1"/>
          <p:nvPr/>
        </p:nvSpPr>
        <p:spPr>
          <a:xfrm>
            <a:off x="3810000" y="2021225"/>
            <a:ext cx="4966800" cy="11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de servidores de ponta sensibilizados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de famílias alcançadas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quantidade nominal e percentual de crianças alcançadas na unidade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valor de co-investimento da unidade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ferramentas implementadas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avaliação do programa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98450" lvl="0" marL="4572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SemiBold"/>
              <a:buChar char="●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expectativa de continuidade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55"/>
          <p:cNvPicPr preferRelativeResize="0"/>
          <p:nvPr/>
        </p:nvPicPr>
        <p:blipFill rotWithShape="1">
          <a:blip r:embed="rId3">
            <a:alphaModFix/>
          </a:blip>
          <a:srcRect b="86681" l="0" r="0" t="600"/>
          <a:stretch/>
        </p:blipFill>
        <p:spPr>
          <a:xfrm>
            <a:off x="5524775" y="937913"/>
            <a:ext cx="1524000" cy="419625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55"/>
          <p:cNvSpPr txBox="1"/>
          <p:nvPr/>
        </p:nvSpPr>
        <p:spPr>
          <a:xfrm>
            <a:off x="366125" y="1090625"/>
            <a:ext cx="3246900" cy="31326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formulários de navegação amigável no celular</a:t>
            </a:r>
            <a:endParaRPr b="0" i="0" sz="2400" u="none" cap="none" strike="noStrike">
              <a:solidFill>
                <a:srgbClr val="FF7E7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7E7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questionário é inteligente:</a:t>
            </a:r>
            <a:endParaRPr b="0" i="0" sz="2400" u="none" cap="none" strike="noStrike">
              <a:solidFill>
                <a:srgbClr val="FF7E7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9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considera as respostas anteriores para aplicar as seguintes</a:t>
            </a:r>
            <a:endParaRPr b="0" i="0" sz="1900" u="none" cap="none" strike="noStrike">
              <a:solidFill>
                <a:srgbClr val="FF7E7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370" name="Google Shape;370;p55"/>
          <p:cNvPicPr preferRelativeResize="0"/>
          <p:nvPr/>
        </p:nvPicPr>
        <p:blipFill rotWithShape="1">
          <a:blip r:embed="rId4">
            <a:alphaModFix/>
          </a:blip>
          <a:srcRect b="0" l="0" r="0" t="13984"/>
          <a:stretch/>
        </p:blipFill>
        <p:spPr>
          <a:xfrm>
            <a:off x="3810000" y="1399363"/>
            <a:ext cx="1524000" cy="2837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55"/>
          <p:cNvPicPr preferRelativeResize="0"/>
          <p:nvPr/>
        </p:nvPicPr>
        <p:blipFill rotWithShape="1">
          <a:blip r:embed="rId5">
            <a:alphaModFix/>
          </a:blip>
          <a:srcRect b="0" l="0" r="0" t="13984"/>
          <a:stretch/>
        </p:blipFill>
        <p:spPr>
          <a:xfrm>
            <a:off x="5530975" y="1399363"/>
            <a:ext cx="1524000" cy="2837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55"/>
          <p:cNvPicPr preferRelativeResize="0"/>
          <p:nvPr/>
        </p:nvPicPr>
        <p:blipFill rotWithShape="1">
          <a:blip r:embed="rId3">
            <a:alphaModFix/>
          </a:blip>
          <a:srcRect b="-598" l="0" r="0" t="599"/>
          <a:stretch/>
        </p:blipFill>
        <p:spPr>
          <a:xfrm>
            <a:off x="7252700" y="937913"/>
            <a:ext cx="1524000" cy="329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55"/>
          <p:cNvPicPr preferRelativeResize="0"/>
          <p:nvPr/>
        </p:nvPicPr>
        <p:blipFill rotWithShape="1">
          <a:blip r:embed="rId3">
            <a:alphaModFix/>
          </a:blip>
          <a:srcRect b="86681" l="0" r="0" t="600"/>
          <a:stretch/>
        </p:blipFill>
        <p:spPr>
          <a:xfrm>
            <a:off x="3796850" y="937913"/>
            <a:ext cx="1524000" cy="41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p56"/>
          <p:cNvPicPr preferRelativeResize="0"/>
          <p:nvPr/>
        </p:nvPicPr>
        <p:blipFill rotWithShape="1">
          <a:blip r:embed="rId3">
            <a:alphaModFix/>
          </a:blip>
          <a:srcRect b="12541" l="0" r="0" t="2315"/>
          <a:stretch/>
        </p:blipFill>
        <p:spPr>
          <a:xfrm>
            <a:off x="325" y="0"/>
            <a:ext cx="9117126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79" name="Google Shape;379;p5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0" name="Google Shape;380;p56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56"/>
          <p:cNvSpPr txBox="1"/>
          <p:nvPr/>
        </p:nvSpPr>
        <p:spPr>
          <a:xfrm>
            <a:off x="793750" y="22874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obrigada!</a:t>
            </a:r>
            <a:endParaRPr b="1" i="0" sz="3000" u="none" cap="none" strike="noStrike">
              <a:solidFill>
                <a:srgbClr val="611E8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82" name="Google Shape;382;p56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 rot="-16">
            <a:off x="2324606" y="1660712"/>
            <a:ext cx="743851" cy="694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92" name="Google Shape;192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3" name="Google Shape;193;p4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44"/>
          <p:cNvSpPr txBox="1"/>
          <p:nvPr/>
        </p:nvSpPr>
        <p:spPr>
          <a:xfrm>
            <a:off x="1102575" y="1567775"/>
            <a:ext cx="3245100" cy="21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ferramentas que promovem a pedagogia da transformação, com conteúdos consistentes, confiáveis ​​e prontos para uso, trazendo a possibilidade de atuar de forma rápida e transversal para solucionar questões sociais urgentes.</a:t>
            </a:r>
            <a:endParaRPr b="0" i="0" sz="1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95" name="Google Shape;195;p44"/>
          <p:cNvSpPr txBox="1"/>
          <p:nvPr/>
        </p:nvSpPr>
        <p:spPr>
          <a:xfrm>
            <a:off x="4572000" y="1697375"/>
            <a:ext cx="4204800" cy="19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Programa</a:t>
            </a:r>
            <a:endParaRPr b="1" i="0" sz="35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de Mudança </a:t>
            </a:r>
            <a:b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de Comportamento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00" name="Google Shape;200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1" name="Google Shape;201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5"/>
          <p:cNvSpPr txBox="1"/>
          <p:nvPr/>
        </p:nvSpPr>
        <p:spPr>
          <a:xfrm>
            <a:off x="1102575" y="521075"/>
            <a:ext cx="3245100" cy="42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Nossas caixas de ferramentas  alcançam seu potencial máximo quando acompanhadas da mensuração precisa de dados. </a:t>
            </a:r>
            <a:endParaRPr b="0" i="0" sz="17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coleta e análise sistemática de informações permitem uma avaliação objetiva do desempenho e do impacto das ações implementadas. </a:t>
            </a:r>
            <a:endParaRPr b="0" i="0" sz="17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mensuração não apenas fornece uma visão clara do progresso alcançado, mas também revela áreas que precisam de ajustes.</a:t>
            </a:r>
            <a:endParaRPr b="0" i="0" sz="1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03" name="Google Shape;203;p45"/>
          <p:cNvSpPr txBox="1"/>
          <p:nvPr/>
        </p:nvSpPr>
        <p:spPr>
          <a:xfrm>
            <a:off x="4572000" y="1905275"/>
            <a:ext cx="4204800" cy="13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POR QUE</a:t>
            </a:r>
            <a:endParaRPr b="1" i="0" sz="35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Mensurar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6"/>
          <p:cNvSpPr txBox="1"/>
          <p:nvPr/>
        </p:nvSpPr>
        <p:spPr>
          <a:xfrm>
            <a:off x="1329775" y="1417775"/>
            <a:ext cx="30000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tomar decisão baseada em informação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cultura de aprendizado contínuo molda um futuro sustentável 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09" name="Google Shape;209;p46"/>
          <p:cNvSpPr txBox="1"/>
          <p:nvPr/>
        </p:nvSpPr>
        <p:spPr>
          <a:xfrm>
            <a:off x="4572000" y="1905275"/>
            <a:ext cx="4204800" cy="13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POR QUE</a:t>
            </a:r>
            <a:endParaRPr b="1" i="0" sz="35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Mensurar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7"/>
          <p:cNvSpPr txBox="1"/>
          <p:nvPr/>
        </p:nvSpPr>
        <p:spPr>
          <a:xfrm>
            <a:off x="4572000" y="1905275"/>
            <a:ext cx="4204800" cy="13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POR QUE</a:t>
            </a:r>
            <a:endParaRPr b="1" i="0" sz="35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Mensurar</a:t>
            </a:r>
            <a:endParaRPr b="0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47"/>
          <p:cNvSpPr txBox="1"/>
          <p:nvPr/>
        </p:nvSpPr>
        <p:spPr>
          <a:xfrm>
            <a:off x="366125" y="1460075"/>
            <a:ext cx="3964200" cy="22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Os municípios que fazem parte da Rede Urban 95 devem assumir o compromisso de compartilhar conhecimento.. 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contribuir com a mensuração sua cidade coopera com a Rede Urban 95 e  cria um ciclo virtuoso de progresso que beneficia a todos, moldando um futuro mais promissor e sustentável.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8"/>
          <p:cNvSpPr txBox="1"/>
          <p:nvPr/>
        </p:nvSpPr>
        <p:spPr>
          <a:xfrm>
            <a:off x="3810000" y="360000"/>
            <a:ext cx="4968300" cy="43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IMPACTO - COMPORTAMENTO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5964"/>
              </a:buClr>
              <a:buSzPts val="1100"/>
              <a:buFont typeface="Nunito"/>
              <a:buAutoNum type="arabicPeriod"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Famílias cuidadores 0-3 que receberão os conteúdos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Light"/>
              <a:buChar char="-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T0 - formulário antes do ciclo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Nunito Light"/>
              <a:buChar char="-"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T1 - formulário depois do ciclo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como você recebe: um link via WhatsApp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compartilha: servidores de ponta (professores, assistentes sociais)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responde: famílias participantes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*link para conhecer o teor do questionário na ítegra: </a:t>
            </a:r>
            <a:r>
              <a:rPr b="0" i="0" lang="pt-BR" sz="800" u="sng" cap="none" strike="noStrike">
                <a:solidFill>
                  <a:srgbClr val="FF7E79"/>
                </a:solidFill>
                <a:latin typeface="Nunito Light"/>
                <a:ea typeface="Nunito Light"/>
                <a:cs typeface="Nunito Light"/>
                <a:sym typeface="Nuni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https://drive.google.com/file/d/1nhYMhqw4GhEtIq4yE7yH6nBLKaRrCwaV/view?usp=drive_link</a:t>
            </a:r>
            <a:endParaRPr b="0" i="0" sz="1100" u="none" cap="none" strike="noStrike">
              <a:solidFill>
                <a:srgbClr val="FF7E79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ALCANCE - IMPLEMENTAÇÃO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5964"/>
              </a:buClr>
              <a:buSzPts val="1100"/>
              <a:buFont typeface="Nunito"/>
              <a:buAutoNum type="arabicPeriod"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Ponto Focal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T1 - formulário ao final do ciclo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como você recebe: um link via WhatsApp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compartilha: Allma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responde: ponto focal da rede Urban95 ou alguém indicado por ele 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5964"/>
              </a:buClr>
              <a:buSzPts val="1100"/>
              <a:buFont typeface="Nunito"/>
              <a:buAutoNum type="arabicPeriod"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Unidade (ex: creche)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Nunito Light"/>
              <a:buChar char="-"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T1 - formulário ao final do ciclo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como você recebe: um link via WhatsApp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compartilha: Allma</a:t>
            </a:r>
            <a:endParaRPr b="0" i="0" sz="11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responde: coordenador da unidade 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descr="U95-Logo-horizontal_PRETO-02.png" id="221" name="Google Shape;221;p4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2" name="Google Shape;222;p48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48"/>
          <p:cNvSpPr txBox="1"/>
          <p:nvPr/>
        </p:nvSpPr>
        <p:spPr>
          <a:xfrm>
            <a:off x="366125" y="1417775"/>
            <a:ext cx="32451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0" i="0" lang="pt-BR" sz="35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QUAIS DADOS </a:t>
            </a:r>
            <a:endParaRPr b="0" i="0" sz="3500" u="none" cap="none" strike="noStrike">
              <a:solidFill>
                <a:srgbClr val="FF7E7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0" i="0" lang="pt-BR" sz="35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CAPTAR</a:t>
            </a:r>
            <a:endParaRPr b="0" i="0" sz="35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28" name="Google Shape;228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9" name="Google Shape;229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49"/>
          <p:cNvSpPr txBox="1"/>
          <p:nvPr/>
        </p:nvSpPr>
        <p:spPr>
          <a:xfrm>
            <a:off x="1428899" y="1470938"/>
            <a:ext cx="1116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7E79"/>
                </a:solidFill>
                <a:latin typeface="Nunito Medium"/>
                <a:ea typeface="Nunito Medium"/>
                <a:cs typeface="Nunito Medium"/>
                <a:sym typeface="Nunito Medium"/>
              </a:rPr>
              <a:t>Sensibilizar</a:t>
            </a:r>
            <a:endParaRPr b="0" i="0" sz="1000" u="none" cap="none" strike="noStrike">
              <a:solidFill>
                <a:srgbClr val="FF7E79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31" name="Google Shape;231;p49"/>
          <p:cNvSpPr txBox="1"/>
          <p:nvPr/>
        </p:nvSpPr>
        <p:spPr>
          <a:xfrm>
            <a:off x="6793550" y="1511600"/>
            <a:ext cx="2068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Dados implementação</a:t>
            </a:r>
            <a:endParaRPr b="0" i="0" sz="14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cxnSp>
        <p:nvCxnSpPr>
          <p:cNvPr id="232" name="Google Shape;232;p49"/>
          <p:cNvCxnSpPr/>
          <p:nvPr/>
        </p:nvCxnSpPr>
        <p:spPr>
          <a:xfrm>
            <a:off x="721492" y="1996001"/>
            <a:ext cx="2530800" cy="0"/>
          </a:xfrm>
          <a:prstGeom prst="straightConnector1">
            <a:avLst/>
          </a:prstGeom>
          <a:noFill/>
          <a:ln cap="flat" cmpd="sng" w="9525">
            <a:solidFill>
              <a:srgbClr val="FF7E79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233" name="Google Shape;233;p49"/>
          <p:cNvCxnSpPr/>
          <p:nvPr/>
        </p:nvCxnSpPr>
        <p:spPr>
          <a:xfrm>
            <a:off x="3240325" y="21475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234" name="Google Shape;234;p49"/>
          <p:cNvCxnSpPr/>
          <p:nvPr/>
        </p:nvCxnSpPr>
        <p:spPr>
          <a:xfrm>
            <a:off x="4470075" y="2176996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235" name="Google Shape;235;p49"/>
          <p:cNvCxnSpPr/>
          <p:nvPr/>
        </p:nvCxnSpPr>
        <p:spPr>
          <a:xfrm>
            <a:off x="5865750" y="2088604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236" name="Google Shape;236;p49"/>
          <p:cNvSpPr/>
          <p:nvPr/>
        </p:nvSpPr>
        <p:spPr>
          <a:xfrm rot="10800000">
            <a:off x="7620050" y="109250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7" name="Google Shape;237;p49"/>
          <p:cNvCxnSpPr/>
          <p:nvPr/>
        </p:nvCxnSpPr>
        <p:spPr>
          <a:xfrm>
            <a:off x="1918300" y="21475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238" name="Google Shape;238;p49"/>
          <p:cNvCxnSpPr/>
          <p:nvPr/>
        </p:nvCxnSpPr>
        <p:spPr>
          <a:xfrm>
            <a:off x="7206400" y="2147540"/>
            <a:ext cx="0" cy="3201300"/>
          </a:xfrm>
          <a:prstGeom prst="straightConnector1">
            <a:avLst/>
          </a:prstGeom>
          <a:noFill/>
          <a:ln cap="flat" cmpd="sng" w="9525">
            <a:solidFill>
              <a:srgbClr val="611E83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239" name="Google Shape;239;p49"/>
          <p:cNvSpPr txBox="1"/>
          <p:nvPr/>
        </p:nvSpPr>
        <p:spPr>
          <a:xfrm>
            <a:off x="3385182" y="2080538"/>
            <a:ext cx="11157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 - T0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0" name="Google Shape;240;p49"/>
          <p:cNvSpPr txBox="1"/>
          <p:nvPr/>
        </p:nvSpPr>
        <p:spPr>
          <a:xfrm>
            <a:off x="4676482" y="2080538"/>
            <a:ext cx="11157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Entrega de 8 semanas de conteúdo 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(físico / digital / impresso) </a:t>
            </a:r>
            <a:endParaRPr b="0" i="0" sz="10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1" name="Google Shape;241;p49"/>
          <p:cNvSpPr txBox="1"/>
          <p:nvPr/>
        </p:nvSpPr>
        <p:spPr>
          <a:xfrm>
            <a:off x="5978232" y="2080538"/>
            <a:ext cx="1115700" cy="19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Roda de Conversa com famílias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(físico / digital / impresso</a:t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Entrega do Link da Pesquisa para Famílias</a:t>
            </a: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- T1 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2" name="Google Shape;242;p49"/>
          <p:cNvSpPr txBox="1"/>
          <p:nvPr/>
        </p:nvSpPr>
        <p:spPr>
          <a:xfrm>
            <a:off x="2085407" y="2080538"/>
            <a:ext cx="1115700" cy="27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Apresentação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do programa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com vídeo aula de especialista no tema para os professores/ servidores</a:t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com abertura de Roda de Conversa</a:t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Entrega do enxoval preparando o equipamento</a:t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Entrega do enxoval para professores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3" name="Google Shape;243;p49"/>
          <p:cNvSpPr txBox="1"/>
          <p:nvPr/>
        </p:nvSpPr>
        <p:spPr>
          <a:xfrm>
            <a:off x="777732" y="2080538"/>
            <a:ext cx="11157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Reunião com coordenadores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244" name="Google Shape;244;p49"/>
          <p:cNvCxnSpPr/>
          <p:nvPr/>
        </p:nvCxnSpPr>
        <p:spPr>
          <a:xfrm>
            <a:off x="3388330" y="1996001"/>
            <a:ext cx="3664200" cy="0"/>
          </a:xfrm>
          <a:prstGeom prst="straightConnector1">
            <a:avLst/>
          </a:prstGeom>
          <a:noFill/>
          <a:ln cap="flat" cmpd="sng" w="9525">
            <a:solidFill>
              <a:srgbClr val="FF7E79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245" name="Google Shape;245;p49"/>
          <p:cNvCxnSpPr/>
          <p:nvPr/>
        </p:nvCxnSpPr>
        <p:spPr>
          <a:xfrm>
            <a:off x="7188567" y="1996001"/>
            <a:ext cx="1447200" cy="0"/>
          </a:xfrm>
          <a:prstGeom prst="straightConnector1">
            <a:avLst/>
          </a:prstGeom>
          <a:noFill/>
          <a:ln cap="flat" cmpd="sng" w="9525">
            <a:solidFill>
              <a:srgbClr val="FF7E79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246" name="Google Shape;246;p49"/>
          <p:cNvSpPr txBox="1"/>
          <p:nvPr/>
        </p:nvSpPr>
        <p:spPr>
          <a:xfrm>
            <a:off x="4417575" y="1470950"/>
            <a:ext cx="163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Famílias</a:t>
            </a:r>
            <a:endParaRPr b="0" i="0" sz="1000" u="none" cap="none" strike="noStrike">
              <a:solidFill>
                <a:srgbClr val="FFFFFF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47" name="Google Shape;247;p49"/>
          <p:cNvSpPr/>
          <p:nvPr/>
        </p:nvSpPr>
        <p:spPr>
          <a:xfrm flipH="1">
            <a:off x="1220645" y="1883312"/>
            <a:ext cx="191100" cy="192600"/>
          </a:xfrm>
          <a:prstGeom prst="ellipse">
            <a:avLst/>
          </a:prstGeom>
          <a:solidFill>
            <a:srgbClr val="FF7E79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7E7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8" name="Google Shape;248;p49"/>
          <p:cNvSpPr/>
          <p:nvPr/>
        </p:nvSpPr>
        <p:spPr>
          <a:xfrm flipH="1">
            <a:off x="2522995" y="1883312"/>
            <a:ext cx="191100" cy="192600"/>
          </a:xfrm>
          <a:prstGeom prst="ellipse">
            <a:avLst/>
          </a:prstGeom>
          <a:solidFill>
            <a:srgbClr val="FF7E79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7E7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9" name="Google Shape;249;p49"/>
          <p:cNvSpPr/>
          <p:nvPr/>
        </p:nvSpPr>
        <p:spPr>
          <a:xfrm flipH="1">
            <a:off x="3825345" y="18833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7E7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0" name="Google Shape;250;p49"/>
          <p:cNvSpPr/>
          <p:nvPr/>
        </p:nvSpPr>
        <p:spPr>
          <a:xfrm flipH="1">
            <a:off x="5127695" y="1883312"/>
            <a:ext cx="191100" cy="192600"/>
          </a:xfrm>
          <a:prstGeom prst="ellipse">
            <a:avLst/>
          </a:prstGeom>
          <a:solidFill>
            <a:srgbClr val="FF7E79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7E7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1" name="Google Shape;251;p49"/>
          <p:cNvSpPr/>
          <p:nvPr/>
        </p:nvSpPr>
        <p:spPr>
          <a:xfrm flipH="1">
            <a:off x="6430045" y="18833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F7E7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2" name="Google Shape;252;p49"/>
          <p:cNvSpPr/>
          <p:nvPr/>
        </p:nvSpPr>
        <p:spPr>
          <a:xfrm flipH="1">
            <a:off x="7732395" y="1883312"/>
            <a:ext cx="191100" cy="192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4D3A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rgbClr val="F04D3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3" name="Google Shape;253;p49"/>
          <p:cNvSpPr txBox="1"/>
          <p:nvPr/>
        </p:nvSpPr>
        <p:spPr>
          <a:xfrm>
            <a:off x="7349300" y="2080550"/>
            <a:ext cx="12132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Resposta  do Link da Pesquisa Unidade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54" name="Google Shape;254;p49"/>
          <p:cNvSpPr txBox="1"/>
          <p:nvPr/>
        </p:nvSpPr>
        <p:spPr>
          <a:xfrm>
            <a:off x="7349300" y="3103200"/>
            <a:ext cx="1213200" cy="9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Resposta  do Link da Pesquisa Ponto Focal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55" name="Google Shape;255;p49"/>
          <p:cNvSpPr/>
          <p:nvPr/>
        </p:nvSpPr>
        <p:spPr>
          <a:xfrm rot="10800000">
            <a:off x="6292200" y="109250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49"/>
          <p:cNvSpPr/>
          <p:nvPr/>
        </p:nvSpPr>
        <p:spPr>
          <a:xfrm rot="10800000">
            <a:off x="3696050" y="1092500"/>
            <a:ext cx="415800" cy="419100"/>
          </a:xfrm>
          <a:prstGeom prst="triangle">
            <a:avLst>
              <a:gd fmla="val 5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49"/>
          <p:cNvSpPr txBox="1"/>
          <p:nvPr/>
        </p:nvSpPr>
        <p:spPr>
          <a:xfrm>
            <a:off x="3344450" y="685000"/>
            <a:ext cx="1152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ATÉ 04/09/23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58" name="Google Shape;258;p49"/>
          <p:cNvSpPr txBox="1"/>
          <p:nvPr/>
        </p:nvSpPr>
        <p:spPr>
          <a:xfrm>
            <a:off x="376600" y="307900"/>
            <a:ext cx="3083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pt-BR" sz="25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EM QUAIS MOMENTOS</a:t>
            </a:r>
            <a:endParaRPr b="0" i="0" sz="2500" u="none" cap="none" strike="noStrike">
              <a:solidFill>
                <a:srgbClr val="FF7E7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pt-BR" sz="2500" u="none" cap="none" strike="noStrike">
                <a:solidFill>
                  <a:srgbClr val="FF7E7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CAPTAR</a:t>
            </a:r>
            <a:endParaRPr b="0" i="0" sz="25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9" name="Google Shape;259;p49"/>
          <p:cNvSpPr txBox="1"/>
          <p:nvPr/>
        </p:nvSpPr>
        <p:spPr>
          <a:xfrm>
            <a:off x="5864850" y="685000"/>
            <a:ext cx="1152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ATÉ 14/11/23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60" name="Google Shape;260;p49"/>
          <p:cNvSpPr txBox="1"/>
          <p:nvPr/>
        </p:nvSpPr>
        <p:spPr>
          <a:xfrm>
            <a:off x="7251075" y="685000"/>
            <a:ext cx="1152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ATÉ 08/12/23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61" name="Google Shape;261;p49"/>
          <p:cNvSpPr txBox="1"/>
          <p:nvPr/>
        </p:nvSpPr>
        <p:spPr>
          <a:xfrm>
            <a:off x="4604625" y="685000"/>
            <a:ext cx="1152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7E79"/>
                </a:solidFill>
                <a:latin typeface="Nunito"/>
                <a:ea typeface="Nunito"/>
                <a:cs typeface="Nunito"/>
                <a:sym typeface="Nunito"/>
              </a:rPr>
              <a:t>ATÉ 11/09/23</a:t>
            </a:r>
            <a:endParaRPr b="0" i="0" sz="1100" u="none" cap="none" strike="noStrike">
              <a:solidFill>
                <a:srgbClr val="FF7E7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491E87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50"/>
          <p:cNvPicPr preferRelativeResize="0"/>
          <p:nvPr/>
        </p:nvPicPr>
        <p:blipFill rotWithShape="1">
          <a:blip r:embed="rId3">
            <a:alphaModFix/>
          </a:blip>
          <a:srcRect b="0" l="0" r="0" t="36856"/>
          <a:stretch/>
        </p:blipFill>
        <p:spPr>
          <a:xfrm>
            <a:off x="404897" y="900150"/>
            <a:ext cx="8393600" cy="3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50"/>
          <p:cNvSpPr/>
          <p:nvPr/>
        </p:nvSpPr>
        <p:spPr>
          <a:xfrm>
            <a:off x="7461270" y="1646842"/>
            <a:ext cx="144600" cy="1446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50"/>
          <p:cNvSpPr/>
          <p:nvPr/>
        </p:nvSpPr>
        <p:spPr>
          <a:xfrm>
            <a:off x="8106326" y="1646842"/>
            <a:ext cx="144600" cy="1446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50"/>
          <p:cNvSpPr/>
          <p:nvPr/>
        </p:nvSpPr>
        <p:spPr>
          <a:xfrm>
            <a:off x="7461270" y="1813729"/>
            <a:ext cx="144600" cy="1446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50"/>
          <p:cNvSpPr/>
          <p:nvPr/>
        </p:nvSpPr>
        <p:spPr>
          <a:xfrm>
            <a:off x="8106326" y="1809230"/>
            <a:ext cx="144600" cy="1446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50"/>
          <p:cNvSpPr/>
          <p:nvPr/>
        </p:nvSpPr>
        <p:spPr>
          <a:xfrm>
            <a:off x="7461270" y="1989662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50"/>
          <p:cNvSpPr/>
          <p:nvPr/>
        </p:nvSpPr>
        <p:spPr>
          <a:xfrm>
            <a:off x="8106326" y="1989662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50"/>
          <p:cNvSpPr/>
          <p:nvPr/>
        </p:nvSpPr>
        <p:spPr>
          <a:xfrm>
            <a:off x="7461270" y="2156550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50"/>
          <p:cNvSpPr/>
          <p:nvPr/>
        </p:nvSpPr>
        <p:spPr>
          <a:xfrm>
            <a:off x="8106326" y="2152051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50"/>
          <p:cNvSpPr/>
          <p:nvPr/>
        </p:nvSpPr>
        <p:spPr>
          <a:xfrm>
            <a:off x="3138683" y="313990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50"/>
          <p:cNvSpPr/>
          <p:nvPr/>
        </p:nvSpPr>
        <p:spPr>
          <a:xfrm>
            <a:off x="3783739" y="313990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50"/>
          <p:cNvSpPr/>
          <p:nvPr/>
        </p:nvSpPr>
        <p:spPr>
          <a:xfrm>
            <a:off x="3138683" y="3306792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50"/>
          <p:cNvSpPr/>
          <p:nvPr/>
        </p:nvSpPr>
        <p:spPr>
          <a:xfrm>
            <a:off x="3783739" y="3302293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50"/>
          <p:cNvSpPr/>
          <p:nvPr/>
        </p:nvSpPr>
        <p:spPr>
          <a:xfrm>
            <a:off x="3138683" y="348272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50"/>
          <p:cNvSpPr/>
          <p:nvPr/>
        </p:nvSpPr>
        <p:spPr>
          <a:xfrm>
            <a:off x="3783739" y="348272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50"/>
          <p:cNvSpPr/>
          <p:nvPr/>
        </p:nvSpPr>
        <p:spPr>
          <a:xfrm>
            <a:off x="3138683" y="3649613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50"/>
          <p:cNvSpPr/>
          <p:nvPr/>
        </p:nvSpPr>
        <p:spPr>
          <a:xfrm>
            <a:off x="3783739" y="3645114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50"/>
          <p:cNvSpPr/>
          <p:nvPr/>
        </p:nvSpPr>
        <p:spPr>
          <a:xfrm>
            <a:off x="1024902" y="3135406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50"/>
          <p:cNvSpPr/>
          <p:nvPr/>
        </p:nvSpPr>
        <p:spPr>
          <a:xfrm>
            <a:off x="1669958" y="3135406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50"/>
          <p:cNvSpPr/>
          <p:nvPr/>
        </p:nvSpPr>
        <p:spPr>
          <a:xfrm>
            <a:off x="1024902" y="3302294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50"/>
          <p:cNvSpPr/>
          <p:nvPr/>
        </p:nvSpPr>
        <p:spPr>
          <a:xfrm>
            <a:off x="1669958" y="329779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50"/>
          <p:cNvSpPr/>
          <p:nvPr/>
        </p:nvSpPr>
        <p:spPr>
          <a:xfrm>
            <a:off x="1024902" y="3478226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50"/>
          <p:cNvSpPr/>
          <p:nvPr/>
        </p:nvSpPr>
        <p:spPr>
          <a:xfrm>
            <a:off x="1669958" y="3478226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50"/>
          <p:cNvSpPr/>
          <p:nvPr/>
        </p:nvSpPr>
        <p:spPr>
          <a:xfrm>
            <a:off x="1024902" y="3645114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50"/>
          <p:cNvSpPr/>
          <p:nvPr/>
        </p:nvSpPr>
        <p:spPr>
          <a:xfrm>
            <a:off x="1669958" y="364061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50"/>
          <p:cNvSpPr/>
          <p:nvPr/>
        </p:nvSpPr>
        <p:spPr>
          <a:xfrm>
            <a:off x="5285831" y="3139905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50"/>
          <p:cNvSpPr/>
          <p:nvPr/>
        </p:nvSpPr>
        <p:spPr>
          <a:xfrm>
            <a:off x="5930887" y="3139905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50"/>
          <p:cNvSpPr/>
          <p:nvPr/>
        </p:nvSpPr>
        <p:spPr>
          <a:xfrm>
            <a:off x="5285831" y="3306792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50"/>
          <p:cNvSpPr/>
          <p:nvPr/>
        </p:nvSpPr>
        <p:spPr>
          <a:xfrm>
            <a:off x="5930887" y="3302293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50"/>
          <p:cNvSpPr/>
          <p:nvPr/>
        </p:nvSpPr>
        <p:spPr>
          <a:xfrm>
            <a:off x="1205121" y="4398032"/>
            <a:ext cx="6739500" cy="417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50"/>
          <p:cNvSpPr/>
          <p:nvPr/>
        </p:nvSpPr>
        <p:spPr>
          <a:xfrm>
            <a:off x="1313798" y="4534051"/>
            <a:ext cx="145200" cy="1452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50"/>
          <p:cNvSpPr txBox="1"/>
          <p:nvPr/>
        </p:nvSpPr>
        <p:spPr>
          <a:xfrm>
            <a:off x="1414990" y="4451503"/>
            <a:ext cx="933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formações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98" name="Google Shape;298;p50"/>
          <p:cNvSpPr/>
          <p:nvPr/>
        </p:nvSpPr>
        <p:spPr>
          <a:xfrm>
            <a:off x="3239614" y="4534051"/>
            <a:ext cx="145200" cy="1452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50"/>
          <p:cNvSpPr txBox="1"/>
          <p:nvPr/>
        </p:nvSpPr>
        <p:spPr>
          <a:xfrm>
            <a:off x="3340798" y="4451500"/>
            <a:ext cx="11754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pesquisas famílias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00" name="Google Shape;300;p50"/>
          <p:cNvSpPr/>
          <p:nvPr/>
        </p:nvSpPr>
        <p:spPr>
          <a:xfrm>
            <a:off x="2272097" y="4534051"/>
            <a:ext cx="145200" cy="1452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50"/>
          <p:cNvSpPr txBox="1"/>
          <p:nvPr/>
        </p:nvSpPr>
        <p:spPr>
          <a:xfrm>
            <a:off x="2375475" y="4451500"/>
            <a:ext cx="730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conteúdos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02" name="Google Shape;302;p5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3" name="Google Shape;303;p5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50"/>
          <p:cNvSpPr txBox="1"/>
          <p:nvPr/>
        </p:nvSpPr>
        <p:spPr>
          <a:xfrm>
            <a:off x="366125" y="0"/>
            <a:ext cx="5829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cronograma sugerido iniciando segundo semestre - rodando 1 caixa</a:t>
            </a:r>
            <a:endParaRPr b="0" i="0" sz="1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5" name="Google Shape;305;p50"/>
          <p:cNvSpPr/>
          <p:nvPr/>
        </p:nvSpPr>
        <p:spPr>
          <a:xfrm>
            <a:off x="5285831" y="3506817"/>
            <a:ext cx="144600" cy="144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50"/>
          <p:cNvSpPr/>
          <p:nvPr/>
        </p:nvSpPr>
        <p:spPr>
          <a:xfrm>
            <a:off x="5930887" y="3502318"/>
            <a:ext cx="144600" cy="1446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50"/>
          <p:cNvSpPr/>
          <p:nvPr/>
        </p:nvSpPr>
        <p:spPr>
          <a:xfrm>
            <a:off x="5285831" y="3663967"/>
            <a:ext cx="144600" cy="144600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50"/>
          <p:cNvSpPr/>
          <p:nvPr/>
        </p:nvSpPr>
        <p:spPr>
          <a:xfrm>
            <a:off x="5930887" y="3659468"/>
            <a:ext cx="144600" cy="144600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50"/>
          <p:cNvSpPr/>
          <p:nvPr/>
        </p:nvSpPr>
        <p:spPr>
          <a:xfrm>
            <a:off x="4573947" y="4534051"/>
            <a:ext cx="145200" cy="145200"/>
          </a:xfrm>
          <a:prstGeom prst="ellipse">
            <a:avLst/>
          </a:prstGeom>
          <a:solidFill>
            <a:srgbClr val="F668B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50"/>
          <p:cNvSpPr txBox="1"/>
          <p:nvPr/>
        </p:nvSpPr>
        <p:spPr>
          <a:xfrm>
            <a:off x="4675150" y="4451500"/>
            <a:ext cx="12558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pesquisa unidades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11" name="Google Shape;311;p50"/>
          <p:cNvSpPr/>
          <p:nvPr/>
        </p:nvSpPr>
        <p:spPr>
          <a:xfrm>
            <a:off x="5916972" y="4534051"/>
            <a:ext cx="145200" cy="145200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50"/>
          <p:cNvSpPr txBox="1"/>
          <p:nvPr/>
        </p:nvSpPr>
        <p:spPr>
          <a:xfrm>
            <a:off x="6018175" y="4451500"/>
            <a:ext cx="18504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pesquisa ponto focal gestão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17" name="Google Shape;317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8" name="Google Shape;318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51"/>
          <p:cNvSpPr/>
          <p:nvPr/>
        </p:nvSpPr>
        <p:spPr>
          <a:xfrm>
            <a:off x="4029114" y="1483952"/>
            <a:ext cx="1416300" cy="22176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51"/>
          <p:cNvSpPr/>
          <p:nvPr/>
        </p:nvSpPr>
        <p:spPr>
          <a:xfrm>
            <a:off x="5685874" y="1473690"/>
            <a:ext cx="1416300" cy="22176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51"/>
          <p:cNvSpPr/>
          <p:nvPr/>
        </p:nvSpPr>
        <p:spPr>
          <a:xfrm>
            <a:off x="7342634" y="1483952"/>
            <a:ext cx="1416300" cy="22176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51"/>
          <p:cNvSpPr txBox="1"/>
          <p:nvPr/>
        </p:nvSpPr>
        <p:spPr>
          <a:xfrm>
            <a:off x="5799760" y="1577220"/>
            <a:ext cx="1188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9144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diminuir os índices de violência contra a criança</a:t>
            </a:r>
            <a:endParaRPr b="0" i="0" sz="12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323" name="Google Shape;323;p51"/>
          <p:cNvGrpSpPr/>
          <p:nvPr/>
        </p:nvGrpSpPr>
        <p:grpSpPr>
          <a:xfrm>
            <a:off x="4541721" y="3439308"/>
            <a:ext cx="833987" cy="256287"/>
            <a:chOff x="4684963" y="4006500"/>
            <a:chExt cx="3171052" cy="977450"/>
          </a:xfrm>
        </p:grpSpPr>
        <p:pic>
          <p:nvPicPr>
            <p:cNvPr id="324" name="Google Shape;324;p51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5" name="Google Shape;325;p51"/>
            <p:cNvPicPr preferRelativeResize="0"/>
            <p:nvPr/>
          </p:nvPicPr>
          <p:blipFill rotWithShape="1">
            <a:blip r:embed="rId5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26" name="Google Shape;326;p51"/>
          <p:cNvGrpSpPr/>
          <p:nvPr/>
        </p:nvGrpSpPr>
        <p:grpSpPr>
          <a:xfrm>
            <a:off x="6191553" y="3439308"/>
            <a:ext cx="833987" cy="256287"/>
            <a:chOff x="4684963" y="4006500"/>
            <a:chExt cx="3171052" cy="977450"/>
          </a:xfrm>
        </p:grpSpPr>
        <p:pic>
          <p:nvPicPr>
            <p:cNvPr id="327" name="Google Shape;327;p51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8" name="Google Shape;328;p51"/>
            <p:cNvPicPr preferRelativeResize="0"/>
            <p:nvPr/>
          </p:nvPicPr>
          <p:blipFill rotWithShape="1">
            <a:blip r:embed="rId5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29" name="Google Shape;329;p51"/>
          <p:cNvPicPr preferRelativeResize="0"/>
          <p:nvPr/>
        </p:nvPicPr>
        <p:blipFill rotWithShape="1">
          <a:blip r:embed="rId6">
            <a:alphaModFix/>
          </a:blip>
          <a:srcRect b="6664" l="12544" r="21569" t="20101"/>
          <a:stretch/>
        </p:blipFill>
        <p:spPr>
          <a:xfrm>
            <a:off x="5757897" y="2457670"/>
            <a:ext cx="1207832" cy="115361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0" name="Google Shape;330;p51"/>
          <p:cNvGrpSpPr/>
          <p:nvPr/>
        </p:nvGrpSpPr>
        <p:grpSpPr>
          <a:xfrm>
            <a:off x="7377237" y="2506722"/>
            <a:ext cx="1347795" cy="1188704"/>
            <a:chOff x="6456945" y="2832250"/>
            <a:chExt cx="2261401" cy="1994470"/>
          </a:xfrm>
        </p:grpSpPr>
        <p:pic>
          <p:nvPicPr>
            <p:cNvPr id="331" name="Google Shape;331;p51"/>
            <p:cNvPicPr preferRelativeResize="0"/>
            <p:nvPr/>
          </p:nvPicPr>
          <p:blipFill rotWithShape="1">
            <a:blip r:embed="rId7">
              <a:alphaModFix/>
            </a:blip>
            <a:srcRect b="0" l="10809" r="13004" t="0"/>
            <a:stretch/>
          </p:blipFill>
          <p:spPr>
            <a:xfrm>
              <a:off x="6456945" y="2832250"/>
              <a:ext cx="2261401" cy="190679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32" name="Google Shape;332;p51"/>
            <p:cNvGrpSpPr/>
            <p:nvPr/>
          </p:nvGrpSpPr>
          <p:grpSpPr>
            <a:xfrm>
              <a:off x="7260951" y="4396740"/>
              <a:ext cx="1399385" cy="429980"/>
              <a:chOff x="4684963" y="4006500"/>
              <a:chExt cx="3171052" cy="977450"/>
            </a:xfrm>
          </p:grpSpPr>
          <p:pic>
            <p:nvPicPr>
              <p:cNvPr id="333" name="Google Shape;333;p51"/>
              <p:cNvPicPr preferRelativeResize="0"/>
              <p:nvPr/>
            </p:nvPicPr>
            <p:blipFill rotWithShape="1">
              <a:blip r:embed="rId5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4" name="Google Shape;334;p51"/>
              <p:cNvPicPr preferRelativeResize="0"/>
              <p:nvPr/>
            </p:nvPicPr>
            <p:blipFill rotWithShape="1">
              <a:blip r:embed="rId5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335" name="Google Shape;335;p51"/>
          <p:cNvGrpSpPr/>
          <p:nvPr/>
        </p:nvGrpSpPr>
        <p:grpSpPr>
          <a:xfrm>
            <a:off x="4094055" y="2457677"/>
            <a:ext cx="1281747" cy="1051014"/>
            <a:chOff x="4415725" y="751250"/>
            <a:chExt cx="977686" cy="801627"/>
          </a:xfrm>
        </p:grpSpPr>
        <p:pic>
          <p:nvPicPr>
            <p:cNvPr id="336" name="Google Shape;336;p51"/>
            <p:cNvPicPr preferRelativeResize="0"/>
            <p:nvPr/>
          </p:nvPicPr>
          <p:blipFill rotWithShape="1">
            <a:blip r:embed="rId8">
              <a:alphaModFix/>
            </a:blip>
            <a:srcRect b="46295" l="9119" r="49125" t="12841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7" name="Google Shape;337;p51"/>
            <p:cNvPicPr preferRelativeResize="0"/>
            <p:nvPr/>
          </p:nvPicPr>
          <p:blipFill rotWithShape="1">
            <a:blip r:embed="rId8">
              <a:alphaModFix/>
            </a:blip>
            <a:srcRect b="53381" l="52507" r="7977" t="12745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8" name="Google Shape;338;p51"/>
            <p:cNvPicPr preferRelativeResize="0"/>
            <p:nvPr/>
          </p:nvPicPr>
          <p:blipFill rotWithShape="1">
            <a:blip r:embed="rId8">
              <a:alphaModFix/>
            </a:blip>
            <a:srcRect b="7306" l="1119" r="52026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9" name="Google Shape;339;p51"/>
            <p:cNvPicPr preferRelativeResize="0"/>
            <p:nvPr/>
          </p:nvPicPr>
          <p:blipFill rotWithShape="1">
            <a:blip r:embed="rId8">
              <a:alphaModFix/>
            </a:blip>
            <a:srcRect b="6514" l="50632" r="-2934" t="47797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0" name="Google Shape;340;p51"/>
          <p:cNvSpPr txBox="1"/>
          <p:nvPr/>
        </p:nvSpPr>
        <p:spPr>
          <a:xfrm>
            <a:off x="4142373" y="1577220"/>
            <a:ext cx="11886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9144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os índices de interações positivas</a:t>
            </a:r>
            <a:endParaRPr b="0" i="0" sz="12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41" name="Google Shape;341;p51"/>
          <p:cNvSpPr txBox="1"/>
          <p:nvPr/>
        </p:nvSpPr>
        <p:spPr>
          <a:xfrm>
            <a:off x="7457727" y="1577220"/>
            <a:ext cx="1188600" cy="7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9144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os índices de contato com a natureza</a:t>
            </a:r>
            <a:endParaRPr b="0" i="0" sz="12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42" name="Google Shape;342;p51"/>
          <p:cNvSpPr txBox="1"/>
          <p:nvPr/>
        </p:nvSpPr>
        <p:spPr>
          <a:xfrm>
            <a:off x="611100" y="1658950"/>
            <a:ext cx="30000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indicadores chave que buscamos junto às famílias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