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75250" cx="9144000"/>
  <p:notesSz cx="6858000" cy="9144000"/>
  <p:embeddedFontLst>
    <p:embeddedFont>
      <p:font typeface="Nunito SemiBold"/>
      <p:regular r:id="rId21"/>
      <p:bold r:id="rId22"/>
      <p:italic r:id="rId23"/>
      <p:boldItalic r:id="rId24"/>
    </p:embeddedFont>
    <p:embeddedFont>
      <p:font typeface="Nunito"/>
      <p:regular r:id="rId25"/>
      <p:bold r:id="rId26"/>
      <p:italic r:id="rId27"/>
      <p:boldItalic r:id="rId28"/>
    </p:embeddedFont>
    <p:embeddedFont>
      <p:font typeface="Gothic A1"/>
      <p:regular r:id="rId29"/>
      <p:bold r:id="rId30"/>
    </p:embeddedFont>
    <p:embeddedFont>
      <p:font typeface="Nunito Medium"/>
      <p:regular r:id="rId31"/>
      <p:bold r:id="rId32"/>
      <p:italic r:id="rId33"/>
      <p:boldItalic r:id="rId34"/>
    </p:embeddedFont>
    <p:embeddedFont>
      <p:font typeface="Helvetica Neue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DM Serif Display"/>
      <p:regular r:id="rId43"/>
      <p:italic r:id="rId44"/>
    </p:embeddedFont>
    <p:embeddedFont>
      <p:font typeface="Nunito Light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30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27F45E7-0A6F-48A8-B0E4-2DD8F966FDCB}">
  <a:tblStyle styleId="{F27F45E7-0A6F-48A8-B0E4-2DD8F966FDC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30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slide" Target="slides/slide14.xml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font" Target="fonts/NunitoSemiBold-bold.fntdata"/><Relationship Id="rId44" Type="http://schemas.openxmlformats.org/officeDocument/2006/relationships/font" Target="fonts/DMSerifDisplay-italic.fntdata"/><Relationship Id="rId21" Type="http://schemas.openxmlformats.org/officeDocument/2006/relationships/font" Target="fonts/NunitoSemiBold-regular.fntdata"/><Relationship Id="rId43" Type="http://schemas.openxmlformats.org/officeDocument/2006/relationships/font" Target="fonts/DMSerifDisplay-regular.fntdata"/><Relationship Id="rId24" Type="http://schemas.openxmlformats.org/officeDocument/2006/relationships/font" Target="fonts/NunitoSemiBold-boldItalic.fntdata"/><Relationship Id="rId46" Type="http://schemas.openxmlformats.org/officeDocument/2006/relationships/font" Target="fonts/NunitoLight-bold.fntdata"/><Relationship Id="rId23" Type="http://schemas.openxmlformats.org/officeDocument/2006/relationships/font" Target="fonts/NunitoSemiBold-italic.fntdata"/><Relationship Id="rId45" Type="http://schemas.openxmlformats.org/officeDocument/2006/relationships/font" Target="fonts/Nunito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Nunito-bold.fntdata"/><Relationship Id="rId48" Type="http://schemas.openxmlformats.org/officeDocument/2006/relationships/font" Target="fonts/NunitoLight-boldItalic.fntdata"/><Relationship Id="rId25" Type="http://schemas.openxmlformats.org/officeDocument/2006/relationships/font" Target="fonts/Nunito-regular.fntdata"/><Relationship Id="rId47" Type="http://schemas.openxmlformats.org/officeDocument/2006/relationships/font" Target="fonts/NunitoLight-italic.fntdata"/><Relationship Id="rId28" Type="http://schemas.openxmlformats.org/officeDocument/2006/relationships/font" Target="fonts/Nunito-boldItalic.fntdata"/><Relationship Id="rId27" Type="http://schemas.openxmlformats.org/officeDocument/2006/relationships/font" Target="fonts/Nuni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GothicA1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NunitoMedium-regular.fntdata"/><Relationship Id="rId30" Type="http://schemas.openxmlformats.org/officeDocument/2006/relationships/font" Target="fonts/GothicA1-bold.fntdata"/><Relationship Id="rId11" Type="http://schemas.openxmlformats.org/officeDocument/2006/relationships/slide" Target="slides/slide5.xml"/><Relationship Id="rId33" Type="http://schemas.openxmlformats.org/officeDocument/2006/relationships/font" Target="fonts/NunitoMedium-italic.fntdata"/><Relationship Id="rId10" Type="http://schemas.openxmlformats.org/officeDocument/2006/relationships/slide" Target="slides/slide4.xml"/><Relationship Id="rId32" Type="http://schemas.openxmlformats.org/officeDocument/2006/relationships/font" Target="fonts/NunitoMedium-bold.fntdata"/><Relationship Id="rId13" Type="http://schemas.openxmlformats.org/officeDocument/2006/relationships/slide" Target="slides/slide7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6.xml"/><Relationship Id="rId34" Type="http://schemas.openxmlformats.org/officeDocument/2006/relationships/font" Target="fonts/NunitoMedium-boldItalic.fntdata"/><Relationship Id="rId15" Type="http://schemas.openxmlformats.org/officeDocument/2006/relationships/slide" Target="slides/slide9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8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11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10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5" name="Google Shape;3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2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3" name="Google Shape;173;p42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4" name="Google Shape;174;p42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7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19" name="Google Shape;1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1" name="Google Shape;21;p7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2" name="Google Shape;22;p7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9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10.png"/><Relationship Id="rId7" Type="http://schemas.openxmlformats.org/officeDocument/2006/relationships/image" Target="../media/image16.png"/><Relationship Id="rId8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jpg"/><Relationship Id="rId4" Type="http://schemas.openxmlformats.org/officeDocument/2006/relationships/image" Target="../media/image24.jpg"/><Relationship Id="rId5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rive.google.com/file/d/1nhYMhqw4GhEtIq4yE7yH6nBLKaRrCwaV/view?usp=drive_link" TargetMode="External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28.png"/><Relationship Id="rId7" Type="http://schemas.openxmlformats.org/officeDocument/2006/relationships/image" Target="../media/image25.png"/><Relationship Id="rId8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43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80" name="Google Shape;180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81" name="Google Shape;181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43"/>
          <p:cNvGrpSpPr/>
          <p:nvPr/>
        </p:nvGrpSpPr>
        <p:grpSpPr>
          <a:xfrm>
            <a:off x="3719250" y="360000"/>
            <a:ext cx="5222126" cy="4452575"/>
            <a:chOff x="3719250" y="360000"/>
            <a:chExt cx="5222126" cy="4452575"/>
          </a:xfrm>
        </p:grpSpPr>
        <p:pic>
          <p:nvPicPr>
            <p:cNvPr descr="U95-Logo-horizontal_PRETO-02.png" id="183" name="Google Shape;183;p4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252700" y="4655125"/>
              <a:ext cx="779834" cy="15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s-ALMA--RGB-preto.png" id="184" name="Google Shape;184;p43"/>
            <p:cNvPicPr preferRelativeResize="0"/>
            <p:nvPr/>
          </p:nvPicPr>
          <p:blipFill rotWithShape="1">
            <a:blip r:embed="rId7">
              <a:alphaModFix/>
            </a:blip>
            <a:srcRect b="2578" l="0" r="0" t="2570"/>
            <a:stretch/>
          </p:blipFill>
          <p:spPr>
            <a:xfrm>
              <a:off x="8126178" y="4655126"/>
              <a:ext cx="650525" cy="157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3"/>
            <p:cNvPicPr preferRelativeResize="0"/>
            <p:nvPr/>
          </p:nvPicPr>
          <p:blipFill rotWithShape="1">
            <a:blip r:embed="rId8">
              <a:alphaModFix/>
            </a:blip>
            <a:srcRect b="17769" l="69869" r="3983" t="0"/>
            <a:stretch/>
          </p:blipFill>
          <p:spPr>
            <a:xfrm>
              <a:off x="7055350" y="3611925"/>
              <a:ext cx="1886026" cy="991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4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719250" y="360000"/>
              <a:ext cx="5171948" cy="3583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7" name="Google Shape;187;p43"/>
          <p:cNvSpPr txBox="1"/>
          <p:nvPr/>
        </p:nvSpPr>
        <p:spPr>
          <a:xfrm>
            <a:off x="366125" y="2127400"/>
            <a:ext cx="3245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MENSURAÇÃO</a:t>
            </a:r>
            <a:endParaRPr b="1" i="0" sz="2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" name="Google Shape;347;p52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{F27F45E7-0A6F-48A8-B0E4-2DD8F966FDCB}</a:tableStyleId>
              </a:tblPr>
              <a:tblGrid>
                <a:gridCol w="2295525"/>
                <a:gridCol w="333375"/>
                <a:gridCol w="6410325"/>
              </a:tblGrid>
              <a:tr h="200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pt-BR" sz="800" u="none" cap="none" strike="noStrike"/>
                        <a:t>comportamento</a:t>
                      </a:r>
                      <a:endParaRPr b="1" sz="8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indicadores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6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Cantar, Brincar e Contar Histórias [CBCH]</a:t>
                      </a:r>
                      <a:endParaRPr sz="9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todo dia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6CF1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brincando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cantando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3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contando histórias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4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5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6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CRIA NA PAZ [CNP]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Trocar práticas negativas (bater, gritar e xingar) por positivas (as "ensinadas" no projeto)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Transformar a aceitação social sobre práticas negativas / intervir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6566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7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práticas positivas na criação das crianças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8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alto - (gritos, xingamentos, surra, tapa, beliscão, puxar orelha, sacudir)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9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regular - (colocar de castigo, ameaçar bater)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43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10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baixo - (tirar acesso a TV, celular e brinquedos,fingir que não estava vendo a birra 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tomam uma ação ao presenciar atos de violência contra crianças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13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14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estratégias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BrincAR Livre [BL]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Colocar práticas simples desse brincar (livre, ao ar livre e em contato com a natureza) na vida da criança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ter "arzinho" (rotina diário)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ter "arzão" (fds/dias de folga)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5C1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15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soltas, livres, sozinhas ou com outras crianças com observação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16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ao ar livre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17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com elementos da natureza em casa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18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com elementos da natureza fora de casa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19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indo a parques e praças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20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2" name="Google Shape;352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3" name="Google Shape;353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3"/>
          <p:cNvSpPr txBox="1"/>
          <p:nvPr/>
        </p:nvSpPr>
        <p:spPr>
          <a:xfrm>
            <a:off x="609675" y="1619250"/>
            <a:ext cx="3001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a gestão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5" name="Google Shape;355;p53"/>
          <p:cNvSpPr txBox="1"/>
          <p:nvPr/>
        </p:nvSpPr>
        <p:spPr>
          <a:xfrm>
            <a:off x="3611100" y="1810200"/>
            <a:ext cx="51657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unidades envolvidas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coordenadores sensibilizados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servidores de ponta sensibilizados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famílias alcançadas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nominal e percentual de crianças alcançadas no município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valor de co-investimento do município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ferramentas implementadas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avaliação do programa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expectativa de continuidade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60" name="Google Shape;360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1" name="Google Shape;361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54"/>
          <p:cNvSpPr txBox="1"/>
          <p:nvPr/>
        </p:nvSpPr>
        <p:spPr>
          <a:xfrm>
            <a:off x="609675" y="1619250"/>
            <a:ext cx="3001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a unidade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63" name="Google Shape;363;p54"/>
          <p:cNvSpPr txBox="1"/>
          <p:nvPr/>
        </p:nvSpPr>
        <p:spPr>
          <a:xfrm>
            <a:off x="3810000" y="2021225"/>
            <a:ext cx="49668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servidores de ponta sensibilizados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famílias alcançadas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nominal e percentual de crianças alcançadas na unidade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valor de co-investimento da unidade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ferramentas implementadas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avaliação do programa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expectativa de continuidade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55"/>
          <p:cNvPicPr preferRelativeResize="0"/>
          <p:nvPr/>
        </p:nvPicPr>
        <p:blipFill rotWithShape="1">
          <a:blip r:embed="rId3">
            <a:alphaModFix/>
          </a:blip>
          <a:srcRect b="86681" l="0" r="0" t="600"/>
          <a:stretch/>
        </p:blipFill>
        <p:spPr>
          <a:xfrm>
            <a:off x="5524775" y="937913"/>
            <a:ext cx="1524000" cy="419625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55"/>
          <p:cNvSpPr txBox="1"/>
          <p:nvPr/>
        </p:nvSpPr>
        <p:spPr>
          <a:xfrm>
            <a:off x="366125" y="1090625"/>
            <a:ext cx="3246900" cy="313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formulários de navegação amigável no celular</a:t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questionário é inteligente:</a:t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9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considera as respostas anteriores para aplicar as seguintes</a:t>
            </a:r>
            <a:endParaRPr b="0" i="0" sz="19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70" name="Google Shape;370;p55"/>
          <p:cNvPicPr preferRelativeResize="0"/>
          <p:nvPr/>
        </p:nvPicPr>
        <p:blipFill rotWithShape="1">
          <a:blip r:embed="rId4">
            <a:alphaModFix/>
          </a:blip>
          <a:srcRect b="0" l="0" r="0" t="13984"/>
          <a:stretch/>
        </p:blipFill>
        <p:spPr>
          <a:xfrm>
            <a:off x="3810000" y="1399363"/>
            <a:ext cx="1524000" cy="283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55"/>
          <p:cNvPicPr preferRelativeResize="0"/>
          <p:nvPr/>
        </p:nvPicPr>
        <p:blipFill rotWithShape="1">
          <a:blip r:embed="rId5">
            <a:alphaModFix/>
          </a:blip>
          <a:srcRect b="0" l="0" r="0" t="13984"/>
          <a:stretch/>
        </p:blipFill>
        <p:spPr>
          <a:xfrm>
            <a:off x="5530975" y="1399363"/>
            <a:ext cx="1524000" cy="2837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5"/>
          <p:cNvPicPr preferRelativeResize="0"/>
          <p:nvPr/>
        </p:nvPicPr>
        <p:blipFill rotWithShape="1">
          <a:blip r:embed="rId3">
            <a:alphaModFix/>
          </a:blip>
          <a:srcRect b="-598" l="0" r="0" t="599"/>
          <a:stretch/>
        </p:blipFill>
        <p:spPr>
          <a:xfrm>
            <a:off x="7252700" y="937913"/>
            <a:ext cx="1524000" cy="329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55"/>
          <p:cNvPicPr preferRelativeResize="0"/>
          <p:nvPr/>
        </p:nvPicPr>
        <p:blipFill rotWithShape="1">
          <a:blip r:embed="rId3">
            <a:alphaModFix/>
          </a:blip>
          <a:srcRect b="86681" l="0" r="0" t="600"/>
          <a:stretch/>
        </p:blipFill>
        <p:spPr>
          <a:xfrm>
            <a:off x="3796850" y="937913"/>
            <a:ext cx="1524000" cy="41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5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9" name="Google Shape;379;p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0" name="Google Shape;380;p5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2" name="Google Shape;382;p5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92" name="Google Shape;192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3" name="Google Shape;193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44"/>
          <p:cNvSpPr txBox="1"/>
          <p:nvPr/>
        </p:nvSpPr>
        <p:spPr>
          <a:xfrm>
            <a:off x="1102575" y="1567775"/>
            <a:ext cx="3245100" cy="2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ferramentas que promovem a pedagogia da transformação, com conteúdos consistentes, confiáveis ​​e prontos para uso, trazendo a possibilidade de atuar de forma rápida e transversal para solucionar questões sociais urgentes.</a:t>
            </a:r>
            <a:endParaRPr b="0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5" name="Google Shape;195;p44"/>
          <p:cNvSpPr txBox="1"/>
          <p:nvPr/>
        </p:nvSpPr>
        <p:spPr>
          <a:xfrm>
            <a:off x="4572000" y="1697375"/>
            <a:ext cx="4204800" cy="19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Programa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de Mudança </a:t>
            </a:r>
            <a:b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de Comportamento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0" name="Google Shape;200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1" name="Google Shape;201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5"/>
          <p:cNvSpPr txBox="1"/>
          <p:nvPr/>
        </p:nvSpPr>
        <p:spPr>
          <a:xfrm>
            <a:off x="1102575" y="521075"/>
            <a:ext cx="3245100" cy="42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Nossas caixas de ferramentas  alcançam seu potencial máximo quando acompanhadas da mensuração precisa de dados. </a:t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coleta e análise sistemática de informações permitem uma avaliação objetiva do desempenho e do impacto das ações implementadas. </a:t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mensuração não apenas fornece uma visão clara do progresso alcançado, mas também revela áreas que precisam de ajustes.</a:t>
            </a:r>
            <a:endParaRPr b="0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3" name="Google Shape;203;p45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6"/>
          <p:cNvSpPr txBox="1"/>
          <p:nvPr/>
        </p:nvSpPr>
        <p:spPr>
          <a:xfrm>
            <a:off x="1329775" y="1417775"/>
            <a:ext cx="3000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tomar decisão baseada em informação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cultura de aprendizado contínuo molda um futuro sustentável 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09" name="Google Shape;209;p46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7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47"/>
          <p:cNvSpPr txBox="1"/>
          <p:nvPr/>
        </p:nvSpPr>
        <p:spPr>
          <a:xfrm>
            <a:off x="366125" y="1460075"/>
            <a:ext cx="3964200" cy="22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municípios que fazem parte da Rede Urban 95 devem assumir o compromisso de compartilhar conhecimento.. 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contribuir com a mensuração sua cidade coopera com a Rede Urban 95 e  cria um ciclo virtuoso de progresso que beneficia a todos, moldando um futuro mais promissor e sustentável.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/>
        </p:nvSpPr>
        <p:spPr>
          <a:xfrm>
            <a:off x="3810000" y="360000"/>
            <a:ext cx="4968300" cy="43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IMPACTO - COMPORTAMENTO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Famílias cuidadores 0-3 que receberão os conteúdos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T0 - formulário antes do ciclo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depois do ciclo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servidores de ponta (professores, assistentes sociais)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famílias participantes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*link para conhecer o teor do questionário na ítegra: </a:t>
            </a:r>
            <a:r>
              <a:rPr b="0" i="0" lang="pt-BR" sz="800" u="sng" cap="none" strike="noStrike">
                <a:solidFill>
                  <a:srgbClr val="FF7E79"/>
                </a:solidFill>
                <a:latin typeface="Nunito Light"/>
                <a:ea typeface="Nunito Light"/>
                <a:cs typeface="Nunito Light"/>
                <a:sym typeface="Nuni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https://drive.google.com/file/d/1nhYMhqw4GhEtIq4yE7yH6nBLKaRrCwaV/view?usp=drive_link</a:t>
            </a:r>
            <a:endParaRPr b="0" i="0" sz="1100" u="none" cap="none" strike="noStrike">
              <a:solidFill>
                <a:srgbClr val="FF7E79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ALCANCE - IMPLEMENTAÇÃO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Ponto Focal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Allma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ponto focal da rede Urban95 ou alguém indicado por ele 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Unidade (ex: creche)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Allma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coordenador da unidade 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descr="U95-Logo-horizontal_PRETO-02.png" id="221" name="Google Shape;221;p4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2" name="Google Shape;222;p4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48"/>
          <p:cNvSpPr txBox="1"/>
          <p:nvPr/>
        </p:nvSpPr>
        <p:spPr>
          <a:xfrm>
            <a:off x="366125" y="1417775"/>
            <a:ext cx="32451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pt-BR" sz="3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QUAIS DADOS </a:t>
            </a:r>
            <a:endParaRPr b="0" i="0" sz="35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pt-BR" sz="3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CAPTAR</a:t>
            </a:r>
            <a:endParaRPr b="0" i="0" sz="3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28" name="Google Shape;228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9" name="Google Shape;229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9"/>
          <p:cNvSpPr txBox="1"/>
          <p:nvPr/>
        </p:nvSpPr>
        <p:spPr>
          <a:xfrm>
            <a:off x="1428899" y="14709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7E79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7E79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1" name="Google Shape;231;p49"/>
          <p:cNvSpPr txBox="1"/>
          <p:nvPr/>
        </p:nvSpPr>
        <p:spPr>
          <a:xfrm>
            <a:off x="6793550" y="1511600"/>
            <a:ext cx="2068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 implementação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232" name="Google Shape;232;p49"/>
          <p:cNvCxnSpPr/>
          <p:nvPr/>
        </p:nvCxnSpPr>
        <p:spPr>
          <a:xfrm>
            <a:off x="721492" y="19960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3" name="Google Shape;233;p49"/>
          <p:cNvCxnSpPr/>
          <p:nvPr/>
        </p:nvCxnSpPr>
        <p:spPr>
          <a:xfrm>
            <a:off x="3240325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4" name="Google Shape;234;p49"/>
          <p:cNvCxnSpPr/>
          <p:nvPr/>
        </p:nvCxnSpPr>
        <p:spPr>
          <a:xfrm>
            <a:off x="4470075" y="21769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5" name="Google Shape;235;p49"/>
          <p:cNvCxnSpPr/>
          <p:nvPr/>
        </p:nvCxnSpPr>
        <p:spPr>
          <a:xfrm>
            <a:off x="5865750" y="20886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36" name="Google Shape;236;p49"/>
          <p:cNvSpPr/>
          <p:nvPr/>
        </p:nvSpPr>
        <p:spPr>
          <a:xfrm rot="10800000">
            <a:off x="762005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7" name="Google Shape;237;p49"/>
          <p:cNvCxnSpPr/>
          <p:nvPr/>
        </p:nvCxnSpPr>
        <p:spPr>
          <a:xfrm>
            <a:off x="1918300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8" name="Google Shape;238;p49"/>
          <p:cNvCxnSpPr/>
          <p:nvPr/>
        </p:nvCxnSpPr>
        <p:spPr>
          <a:xfrm>
            <a:off x="7206400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39" name="Google Shape;239;p49"/>
          <p:cNvSpPr txBox="1"/>
          <p:nvPr/>
        </p:nvSpPr>
        <p:spPr>
          <a:xfrm>
            <a:off x="3385182" y="20805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0" name="Google Shape;240;p49"/>
          <p:cNvSpPr txBox="1"/>
          <p:nvPr/>
        </p:nvSpPr>
        <p:spPr>
          <a:xfrm>
            <a:off x="4676482" y="20805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1" name="Google Shape;241;p49"/>
          <p:cNvSpPr txBox="1"/>
          <p:nvPr/>
        </p:nvSpPr>
        <p:spPr>
          <a:xfrm>
            <a:off x="5978232" y="20805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2" name="Google Shape;242;p49"/>
          <p:cNvSpPr txBox="1"/>
          <p:nvPr/>
        </p:nvSpPr>
        <p:spPr>
          <a:xfrm>
            <a:off x="2085407" y="20805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3" name="Google Shape;243;p49"/>
          <p:cNvSpPr txBox="1"/>
          <p:nvPr/>
        </p:nvSpPr>
        <p:spPr>
          <a:xfrm>
            <a:off x="777732" y="20805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44" name="Google Shape;244;p49"/>
          <p:cNvCxnSpPr/>
          <p:nvPr/>
        </p:nvCxnSpPr>
        <p:spPr>
          <a:xfrm>
            <a:off x="3388330" y="19960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45" name="Google Shape;245;p49"/>
          <p:cNvCxnSpPr/>
          <p:nvPr/>
        </p:nvCxnSpPr>
        <p:spPr>
          <a:xfrm>
            <a:off x="7188567" y="19960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46" name="Google Shape;246;p49"/>
          <p:cNvSpPr txBox="1"/>
          <p:nvPr/>
        </p:nvSpPr>
        <p:spPr>
          <a:xfrm>
            <a:off x="4417575" y="1470950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47" name="Google Shape;247;p49"/>
          <p:cNvSpPr/>
          <p:nvPr/>
        </p:nvSpPr>
        <p:spPr>
          <a:xfrm flipH="1">
            <a:off x="122064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8" name="Google Shape;248;p49"/>
          <p:cNvSpPr/>
          <p:nvPr/>
        </p:nvSpPr>
        <p:spPr>
          <a:xfrm flipH="1">
            <a:off x="252299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9" name="Google Shape;249;p49"/>
          <p:cNvSpPr/>
          <p:nvPr/>
        </p:nvSpPr>
        <p:spPr>
          <a:xfrm flipH="1">
            <a:off x="382534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0" name="Google Shape;250;p49"/>
          <p:cNvSpPr/>
          <p:nvPr/>
        </p:nvSpPr>
        <p:spPr>
          <a:xfrm flipH="1">
            <a:off x="512769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1" name="Google Shape;251;p49"/>
          <p:cNvSpPr/>
          <p:nvPr/>
        </p:nvSpPr>
        <p:spPr>
          <a:xfrm flipH="1">
            <a:off x="643004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2" name="Google Shape;252;p49"/>
          <p:cNvSpPr/>
          <p:nvPr/>
        </p:nvSpPr>
        <p:spPr>
          <a:xfrm flipH="1">
            <a:off x="773239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3" name="Google Shape;253;p49"/>
          <p:cNvSpPr txBox="1"/>
          <p:nvPr/>
        </p:nvSpPr>
        <p:spPr>
          <a:xfrm>
            <a:off x="7349300" y="2080550"/>
            <a:ext cx="12132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Unidade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4" name="Google Shape;254;p49"/>
          <p:cNvSpPr txBox="1"/>
          <p:nvPr/>
        </p:nvSpPr>
        <p:spPr>
          <a:xfrm>
            <a:off x="7349300" y="3103200"/>
            <a:ext cx="12132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Ponto Focal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5" name="Google Shape;255;p49"/>
          <p:cNvSpPr/>
          <p:nvPr/>
        </p:nvSpPr>
        <p:spPr>
          <a:xfrm rot="10800000">
            <a:off x="629220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49"/>
          <p:cNvSpPr/>
          <p:nvPr/>
        </p:nvSpPr>
        <p:spPr>
          <a:xfrm rot="10800000">
            <a:off x="369605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9"/>
          <p:cNvSpPr txBox="1"/>
          <p:nvPr/>
        </p:nvSpPr>
        <p:spPr>
          <a:xfrm>
            <a:off x="3344450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04/09/23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8" name="Google Shape;258;p49"/>
          <p:cNvSpPr txBox="1"/>
          <p:nvPr/>
        </p:nvSpPr>
        <p:spPr>
          <a:xfrm>
            <a:off x="376600" y="307900"/>
            <a:ext cx="3083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pt-BR" sz="2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QUAIS MOMENTOS</a:t>
            </a:r>
            <a:endParaRPr b="0" i="0" sz="25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pt-BR" sz="2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CAPTAR</a:t>
            </a:r>
            <a:endParaRPr b="0" i="0" sz="2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9" name="Google Shape;259;p49"/>
          <p:cNvSpPr txBox="1"/>
          <p:nvPr/>
        </p:nvSpPr>
        <p:spPr>
          <a:xfrm>
            <a:off x="5864850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14/11/23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0" name="Google Shape;260;p49"/>
          <p:cNvSpPr txBox="1"/>
          <p:nvPr/>
        </p:nvSpPr>
        <p:spPr>
          <a:xfrm>
            <a:off x="7251075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08/12/23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1" name="Google Shape;261;p49"/>
          <p:cNvSpPr txBox="1"/>
          <p:nvPr/>
        </p:nvSpPr>
        <p:spPr>
          <a:xfrm>
            <a:off x="4604625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ATÉ 11/09/23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50"/>
          <p:cNvPicPr preferRelativeResize="0"/>
          <p:nvPr/>
        </p:nvPicPr>
        <p:blipFill rotWithShape="1">
          <a:blip r:embed="rId3">
            <a:alphaModFix/>
          </a:blip>
          <a:srcRect b="0" l="0" r="0" t="36856"/>
          <a:stretch/>
        </p:blipFill>
        <p:spPr>
          <a:xfrm>
            <a:off x="404897" y="900150"/>
            <a:ext cx="8393600" cy="3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50"/>
          <p:cNvSpPr/>
          <p:nvPr/>
        </p:nvSpPr>
        <p:spPr>
          <a:xfrm>
            <a:off x="7461270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50"/>
          <p:cNvSpPr/>
          <p:nvPr/>
        </p:nvSpPr>
        <p:spPr>
          <a:xfrm>
            <a:off x="8106326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50"/>
          <p:cNvSpPr/>
          <p:nvPr/>
        </p:nvSpPr>
        <p:spPr>
          <a:xfrm>
            <a:off x="7461270" y="1813729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50"/>
          <p:cNvSpPr/>
          <p:nvPr/>
        </p:nvSpPr>
        <p:spPr>
          <a:xfrm>
            <a:off x="8106326" y="1809230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50"/>
          <p:cNvSpPr/>
          <p:nvPr/>
        </p:nvSpPr>
        <p:spPr>
          <a:xfrm>
            <a:off x="7461270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0"/>
          <p:cNvSpPr/>
          <p:nvPr/>
        </p:nvSpPr>
        <p:spPr>
          <a:xfrm>
            <a:off x="8106326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50"/>
          <p:cNvSpPr/>
          <p:nvPr/>
        </p:nvSpPr>
        <p:spPr>
          <a:xfrm>
            <a:off x="7461270" y="2156550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50"/>
          <p:cNvSpPr/>
          <p:nvPr/>
        </p:nvSpPr>
        <p:spPr>
          <a:xfrm>
            <a:off x="8106326" y="2152051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50"/>
          <p:cNvSpPr/>
          <p:nvPr/>
        </p:nvSpPr>
        <p:spPr>
          <a:xfrm>
            <a:off x="3138683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50"/>
          <p:cNvSpPr/>
          <p:nvPr/>
        </p:nvSpPr>
        <p:spPr>
          <a:xfrm>
            <a:off x="3783739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50"/>
          <p:cNvSpPr/>
          <p:nvPr/>
        </p:nvSpPr>
        <p:spPr>
          <a:xfrm>
            <a:off x="3138683" y="3306792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50"/>
          <p:cNvSpPr/>
          <p:nvPr/>
        </p:nvSpPr>
        <p:spPr>
          <a:xfrm>
            <a:off x="3783739" y="330229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50"/>
          <p:cNvSpPr/>
          <p:nvPr/>
        </p:nvSpPr>
        <p:spPr>
          <a:xfrm>
            <a:off x="3138683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50"/>
          <p:cNvSpPr/>
          <p:nvPr/>
        </p:nvSpPr>
        <p:spPr>
          <a:xfrm>
            <a:off x="3783739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50"/>
          <p:cNvSpPr/>
          <p:nvPr/>
        </p:nvSpPr>
        <p:spPr>
          <a:xfrm>
            <a:off x="3138683" y="364961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0"/>
          <p:cNvSpPr/>
          <p:nvPr/>
        </p:nvSpPr>
        <p:spPr>
          <a:xfrm>
            <a:off x="3783739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50"/>
          <p:cNvSpPr/>
          <p:nvPr/>
        </p:nvSpPr>
        <p:spPr>
          <a:xfrm>
            <a:off x="1024902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50"/>
          <p:cNvSpPr/>
          <p:nvPr/>
        </p:nvSpPr>
        <p:spPr>
          <a:xfrm>
            <a:off x="1669958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50"/>
          <p:cNvSpPr/>
          <p:nvPr/>
        </p:nvSpPr>
        <p:spPr>
          <a:xfrm>
            <a:off x="1024902" y="330229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50"/>
          <p:cNvSpPr/>
          <p:nvPr/>
        </p:nvSpPr>
        <p:spPr>
          <a:xfrm>
            <a:off x="1669958" y="329779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50"/>
          <p:cNvSpPr/>
          <p:nvPr/>
        </p:nvSpPr>
        <p:spPr>
          <a:xfrm>
            <a:off x="1024902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50"/>
          <p:cNvSpPr/>
          <p:nvPr/>
        </p:nvSpPr>
        <p:spPr>
          <a:xfrm>
            <a:off x="1669958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50"/>
          <p:cNvSpPr/>
          <p:nvPr/>
        </p:nvSpPr>
        <p:spPr>
          <a:xfrm>
            <a:off x="1024902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50"/>
          <p:cNvSpPr/>
          <p:nvPr/>
        </p:nvSpPr>
        <p:spPr>
          <a:xfrm>
            <a:off x="1669958" y="364061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5285831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5930887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50"/>
          <p:cNvSpPr/>
          <p:nvPr/>
        </p:nvSpPr>
        <p:spPr>
          <a:xfrm>
            <a:off x="5285831" y="330679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50"/>
          <p:cNvSpPr/>
          <p:nvPr/>
        </p:nvSpPr>
        <p:spPr>
          <a:xfrm>
            <a:off x="5930887" y="3302293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1205121" y="4398032"/>
            <a:ext cx="6739500" cy="417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1313798" y="4534051"/>
            <a:ext cx="145200" cy="1452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50"/>
          <p:cNvSpPr txBox="1"/>
          <p:nvPr/>
        </p:nvSpPr>
        <p:spPr>
          <a:xfrm>
            <a:off x="1414990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formações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98" name="Google Shape;298;p50"/>
          <p:cNvSpPr/>
          <p:nvPr/>
        </p:nvSpPr>
        <p:spPr>
          <a:xfrm>
            <a:off x="3239614" y="4534051"/>
            <a:ext cx="145200" cy="1452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50"/>
          <p:cNvSpPr txBox="1"/>
          <p:nvPr/>
        </p:nvSpPr>
        <p:spPr>
          <a:xfrm>
            <a:off x="3340798" y="4451500"/>
            <a:ext cx="1175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pesquisas famílias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00" name="Google Shape;300;p50"/>
          <p:cNvSpPr/>
          <p:nvPr/>
        </p:nvSpPr>
        <p:spPr>
          <a:xfrm>
            <a:off x="2272097" y="4534051"/>
            <a:ext cx="145200" cy="1452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50"/>
          <p:cNvSpPr txBox="1"/>
          <p:nvPr/>
        </p:nvSpPr>
        <p:spPr>
          <a:xfrm>
            <a:off x="2375475" y="4451500"/>
            <a:ext cx="730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2" name="Google Shape;302;p5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3" name="Google Shape;303;p5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0"/>
          <p:cNvSpPr txBox="1"/>
          <p:nvPr/>
        </p:nvSpPr>
        <p:spPr>
          <a:xfrm>
            <a:off x="366125" y="0"/>
            <a:ext cx="58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cronograma sugerido iniciando segundo semestre - rodando 1 caixa</a:t>
            </a:r>
            <a:endParaRPr b="0" i="0" sz="1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5" name="Google Shape;305;p50"/>
          <p:cNvSpPr/>
          <p:nvPr/>
        </p:nvSpPr>
        <p:spPr>
          <a:xfrm>
            <a:off x="5285831" y="3506817"/>
            <a:ext cx="144600" cy="144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50"/>
          <p:cNvSpPr/>
          <p:nvPr/>
        </p:nvSpPr>
        <p:spPr>
          <a:xfrm>
            <a:off x="5930887" y="3502318"/>
            <a:ext cx="144600" cy="144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50"/>
          <p:cNvSpPr/>
          <p:nvPr/>
        </p:nvSpPr>
        <p:spPr>
          <a:xfrm>
            <a:off x="5285831" y="3663967"/>
            <a:ext cx="144600" cy="1446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50"/>
          <p:cNvSpPr/>
          <p:nvPr/>
        </p:nvSpPr>
        <p:spPr>
          <a:xfrm>
            <a:off x="5930887" y="3659468"/>
            <a:ext cx="144600" cy="1446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4573947" y="4534051"/>
            <a:ext cx="145200" cy="1452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50"/>
          <p:cNvSpPr txBox="1"/>
          <p:nvPr/>
        </p:nvSpPr>
        <p:spPr>
          <a:xfrm>
            <a:off x="4675150" y="4451500"/>
            <a:ext cx="1255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 unidades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1" name="Google Shape;311;p50"/>
          <p:cNvSpPr/>
          <p:nvPr/>
        </p:nvSpPr>
        <p:spPr>
          <a:xfrm>
            <a:off x="5916972" y="4534051"/>
            <a:ext cx="145200" cy="1452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50"/>
          <p:cNvSpPr txBox="1"/>
          <p:nvPr/>
        </p:nvSpPr>
        <p:spPr>
          <a:xfrm>
            <a:off x="6018175" y="4451500"/>
            <a:ext cx="1850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 ponto focal gestão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17" name="Google Shape;317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8" name="Google Shape;318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51"/>
          <p:cNvSpPr/>
          <p:nvPr/>
        </p:nvSpPr>
        <p:spPr>
          <a:xfrm>
            <a:off x="4029114" y="1483952"/>
            <a:ext cx="1416300" cy="22176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51"/>
          <p:cNvSpPr/>
          <p:nvPr/>
        </p:nvSpPr>
        <p:spPr>
          <a:xfrm>
            <a:off x="5685874" y="1473690"/>
            <a:ext cx="1416300" cy="22176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51"/>
          <p:cNvSpPr/>
          <p:nvPr/>
        </p:nvSpPr>
        <p:spPr>
          <a:xfrm>
            <a:off x="7342634" y="1483952"/>
            <a:ext cx="1416300" cy="22176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51"/>
          <p:cNvSpPr txBox="1"/>
          <p:nvPr/>
        </p:nvSpPr>
        <p:spPr>
          <a:xfrm>
            <a:off x="5799760" y="1577220"/>
            <a:ext cx="1188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diminuir os índices de violência contra a criança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323" name="Google Shape;323;p51"/>
          <p:cNvGrpSpPr/>
          <p:nvPr/>
        </p:nvGrpSpPr>
        <p:grpSpPr>
          <a:xfrm>
            <a:off x="4541721" y="3439308"/>
            <a:ext cx="833987" cy="256287"/>
            <a:chOff x="4684963" y="4006500"/>
            <a:chExt cx="3171052" cy="977450"/>
          </a:xfrm>
        </p:grpSpPr>
        <p:pic>
          <p:nvPicPr>
            <p:cNvPr id="324" name="Google Shape;324;p51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Google Shape;325;p51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6" name="Google Shape;326;p51"/>
          <p:cNvGrpSpPr/>
          <p:nvPr/>
        </p:nvGrpSpPr>
        <p:grpSpPr>
          <a:xfrm>
            <a:off x="6191553" y="3439308"/>
            <a:ext cx="833987" cy="256287"/>
            <a:chOff x="4684963" y="4006500"/>
            <a:chExt cx="3171052" cy="977450"/>
          </a:xfrm>
        </p:grpSpPr>
        <p:pic>
          <p:nvPicPr>
            <p:cNvPr id="327" name="Google Shape;327;p51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51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9" name="Google Shape;329;p51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5757897" y="2457670"/>
            <a:ext cx="1207832" cy="11536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0" name="Google Shape;330;p51"/>
          <p:cNvGrpSpPr/>
          <p:nvPr/>
        </p:nvGrpSpPr>
        <p:grpSpPr>
          <a:xfrm>
            <a:off x="7377237" y="2506722"/>
            <a:ext cx="1347795" cy="1188704"/>
            <a:chOff x="6456945" y="2832250"/>
            <a:chExt cx="2261401" cy="1994470"/>
          </a:xfrm>
        </p:grpSpPr>
        <p:pic>
          <p:nvPicPr>
            <p:cNvPr id="331" name="Google Shape;331;p51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32" name="Google Shape;332;p51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333" name="Google Shape;333;p51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4" name="Google Shape;334;p51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35" name="Google Shape;335;p51"/>
          <p:cNvGrpSpPr/>
          <p:nvPr/>
        </p:nvGrpSpPr>
        <p:grpSpPr>
          <a:xfrm>
            <a:off x="4094055" y="2457677"/>
            <a:ext cx="1281747" cy="1051014"/>
            <a:chOff x="4415725" y="751250"/>
            <a:chExt cx="977686" cy="801627"/>
          </a:xfrm>
        </p:grpSpPr>
        <p:pic>
          <p:nvPicPr>
            <p:cNvPr id="336" name="Google Shape;336;p51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51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51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51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0" name="Google Shape;340;p51"/>
          <p:cNvSpPr txBox="1"/>
          <p:nvPr/>
        </p:nvSpPr>
        <p:spPr>
          <a:xfrm>
            <a:off x="4142373" y="1577220"/>
            <a:ext cx="11886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os índices de interações positivas</a:t>
            </a:r>
            <a:endParaRPr b="0" i="0" sz="12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1" name="Google Shape;341;p51"/>
          <p:cNvSpPr txBox="1"/>
          <p:nvPr/>
        </p:nvSpPr>
        <p:spPr>
          <a:xfrm>
            <a:off x="7457727" y="1577220"/>
            <a:ext cx="11886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os índices de contato com a natureza</a:t>
            </a:r>
            <a:endParaRPr b="0" i="0" sz="12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2" name="Google Shape;342;p51"/>
          <p:cNvSpPr txBox="1"/>
          <p:nvPr/>
        </p:nvSpPr>
        <p:spPr>
          <a:xfrm>
            <a:off x="611100" y="1658950"/>
            <a:ext cx="30000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às famílias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