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</p:sldIdLst>
  <p:sldSz cy="5175250" cx="9144000"/>
  <p:notesSz cx="6858000" cy="9144000"/>
  <p:embeddedFontLst>
    <p:embeddedFont>
      <p:font typeface="Nunito SemiBold"/>
      <p:regular r:id="rId60"/>
      <p:bold r:id="rId61"/>
      <p:italic r:id="rId62"/>
      <p:boldItalic r:id="rId63"/>
    </p:embeddedFont>
    <p:embeddedFont>
      <p:font typeface="Roboto"/>
      <p:regular r:id="rId64"/>
      <p:bold r:id="rId65"/>
      <p:italic r:id="rId66"/>
      <p:boldItalic r:id="rId67"/>
    </p:embeddedFont>
    <p:embeddedFont>
      <p:font typeface="Nunito"/>
      <p:regular r:id="rId68"/>
      <p:bold r:id="rId69"/>
      <p:italic r:id="rId70"/>
      <p:boldItalic r:id="rId71"/>
    </p:embeddedFont>
    <p:embeddedFont>
      <p:font typeface="Poppins"/>
      <p:regular r:id="rId72"/>
      <p:bold r:id="rId73"/>
      <p:italic r:id="rId74"/>
      <p:boldItalic r:id="rId75"/>
    </p:embeddedFont>
    <p:embeddedFont>
      <p:font typeface="Gothic A1"/>
      <p:regular r:id="rId76"/>
      <p:bold r:id="rId77"/>
    </p:embeddedFont>
    <p:embeddedFont>
      <p:font typeface="Helvetica Neue"/>
      <p:regular r:id="rId78"/>
      <p:bold r:id="rId79"/>
      <p:italic r:id="rId80"/>
      <p:boldItalic r:id="rId81"/>
    </p:embeddedFont>
    <p:embeddedFont>
      <p:font typeface="Helvetica Neue Light"/>
      <p:regular r:id="rId82"/>
      <p:bold r:id="rId83"/>
      <p:italic r:id="rId84"/>
      <p:boldItalic r:id="rId85"/>
    </p:embeddedFont>
    <p:embeddedFont>
      <p:font typeface="Nunito Black"/>
      <p:bold r:id="rId86"/>
      <p:boldItalic r:id="rId87"/>
    </p:embeddedFont>
    <p:embeddedFont>
      <p:font typeface="DM Serif Display"/>
      <p:regular r:id="rId88"/>
      <p:italic r:id="rId8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Danielle Areal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84" Type="http://schemas.openxmlformats.org/officeDocument/2006/relationships/font" Target="fonts/HelveticaNeueLight-italic.fntdata"/><Relationship Id="rId83" Type="http://schemas.openxmlformats.org/officeDocument/2006/relationships/font" Target="fonts/HelveticaNeueLight-bold.fntdata"/><Relationship Id="rId42" Type="http://schemas.openxmlformats.org/officeDocument/2006/relationships/slide" Target="slides/slide36.xml"/><Relationship Id="rId86" Type="http://schemas.openxmlformats.org/officeDocument/2006/relationships/font" Target="fonts/NunitoBlack-bold.fntdata"/><Relationship Id="rId41" Type="http://schemas.openxmlformats.org/officeDocument/2006/relationships/slide" Target="slides/slide35.xml"/><Relationship Id="rId85" Type="http://schemas.openxmlformats.org/officeDocument/2006/relationships/font" Target="fonts/HelveticaNeueLight-boldItalic.fntdata"/><Relationship Id="rId44" Type="http://schemas.openxmlformats.org/officeDocument/2006/relationships/slide" Target="slides/slide38.xml"/><Relationship Id="rId88" Type="http://schemas.openxmlformats.org/officeDocument/2006/relationships/font" Target="fonts/DMSerifDisplay-regular.fntdata"/><Relationship Id="rId43" Type="http://schemas.openxmlformats.org/officeDocument/2006/relationships/slide" Target="slides/slide37.xml"/><Relationship Id="rId87" Type="http://schemas.openxmlformats.org/officeDocument/2006/relationships/font" Target="fonts/NunitoBlack-boldItalic.fntdata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89" Type="http://schemas.openxmlformats.org/officeDocument/2006/relationships/font" Target="fonts/DMSerifDisplay-italic.fntdata"/><Relationship Id="rId80" Type="http://schemas.openxmlformats.org/officeDocument/2006/relationships/font" Target="fonts/HelveticaNeue-italic.fntdata"/><Relationship Id="rId82" Type="http://schemas.openxmlformats.org/officeDocument/2006/relationships/font" Target="fonts/HelveticaNeueLight-regular.fntdata"/><Relationship Id="rId81" Type="http://schemas.openxmlformats.org/officeDocument/2006/relationships/font" Target="fonts/HelveticaNeue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Poppins-bold.fntdata"/><Relationship Id="rId72" Type="http://schemas.openxmlformats.org/officeDocument/2006/relationships/font" Target="fonts/Poppins-regular.fntdata"/><Relationship Id="rId31" Type="http://schemas.openxmlformats.org/officeDocument/2006/relationships/slide" Target="slides/slide25.xml"/><Relationship Id="rId75" Type="http://schemas.openxmlformats.org/officeDocument/2006/relationships/font" Target="fonts/Poppins-boldItalic.fntdata"/><Relationship Id="rId30" Type="http://schemas.openxmlformats.org/officeDocument/2006/relationships/slide" Target="slides/slide24.xml"/><Relationship Id="rId74" Type="http://schemas.openxmlformats.org/officeDocument/2006/relationships/font" Target="fonts/Poppins-italic.fntdata"/><Relationship Id="rId33" Type="http://schemas.openxmlformats.org/officeDocument/2006/relationships/slide" Target="slides/slide27.xml"/><Relationship Id="rId77" Type="http://schemas.openxmlformats.org/officeDocument/2006/relationships/font" Target="fonts/GothicA1-bold.fntdata"/><Relationship Id="rId32" Type="http://schemas.openxmlformats.org/officeDocument/2006/relationships/slide" Target="slides/slide26.xml"/><Relationship Id="rId76" Type="http://schemas.openxmlformats.org/officeDocument/2006/relationships/font" Target="fonts/GothicA1-regular.fntdata"/><Relationship Id="rId35" Type="http://schemas.openxmlformats.org/officeDocument/2006/relationships/slide" Target="slides/slide29.xml"/><Relationship Id="rId79" Type="http://schemas.openxmlformats.org/officeDocument/2006/relationships/font" Target="fonts/HelveticaNeue-bold.fntdata"/><Relationship Id="rId34" Type="http://schemas.openxmlformats.org/officeDocument/2006/relationships/slide" Target="slides/slide28.xml"/><Relationship Id="rId78" Type="http://schemas.openxmlformats.org/officeDocument/2006/relationships/font" Target="fonts/HelveticaNeue-regular.fntdata"/><Relationship Id="rId71" Type="http://schemas.openxmlformats.org/officeDocument/2006/relationships/font" Target="fonts/Nunito-boldItalic.fntdata"/><Relationship Id="rId70" Type="http://schemas.openxmlformats.org/officeDocument/2006/relationships/font" Target="fonts/Nunito-italic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NunitoSemiBold-italic.fntdata"/><Relationship Id="rId61" Type="http://schemas.openxmlformats.org/officeDocument/2006/relationships/font" Target="fonts/NunitoSemiBold-bold.fntdata"/><Relationship Id="rId20" Type="http://schemas.openxmlformats.org/officeDocument/2006/relationships/slide" Target="slides/slide14.xml"/><Relationship Id="rId64" Type="http://schemas.openxmlformats.org/officeDocument/2006/relationships/font" Target="fonts/Roboto-regular.fntdata"/><Relationship Id="rId63" Type="http://schemas.openxmlformats.org/officeDocument/2006/relationships/font" Target="fonts/NunitoSemiBold-boldItalic.fntdata"/><Relationship Id="rId22" Type="http://schemas.openxmlformats.org/officeDocument/2006/relationships/slide" Target="slides/slide16.xml"/><Relationship Id="rId66" Type="http://schemas.openxmlformats.org/officeDocument/2006/relationships/font" Target="fonts/Roboto-italic.fntdata"/><Relationship Id="rId21" Type="http://schemas.openxmlformats.org/officeDocument/2006/relationships/slide" Target="slides/slide15.xml"/><Relationship Id="rId65" Type="http://schemas.openxmlformats.org/officeDocument/2006/relationships/font" Target="fonts/Roboto-bold.fntdata"/><Relationship Id="rId24" Type="http://schemas.openxmlformats.org/officeDocument/2006/relationships/slide" Target="slides/slide18.xml"/><Relationship Id="rId68" Type="http://schemas.openxmlformats.org/officeDocument/2006/relationships/font" Target="fonts/Nunito-regular.fntdata"/><Relationship Id="rId23" Type="http://schemas.openxmlformats.org/officeDocument/2006/relationships/slide" Target="slides/slide17.xml"/><Relationship Id="rId67" Type="http://schemas.openxmlformats.org/officeDocument/2006/relationships/font" Target="fonts/Roboto-boldItalic.fntdata"/><Relationship Id="rId60" Type="http://schemas.openxmlformats.org/officeDocument/2006/relationships/font" Target="fonts/NunitoSemiBold-regular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Nunito-bold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4-06-27T22:50:24.862">
    <p:pos x="672" y="0"/>
    <p:text>Ma, não sei pq mas esse e o anterior estão com tamanhos diferentes... @maria@allmahub.com
_Assigned to maria@allmahub.com_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paisefilhos.com.br/blogs-e-colunistas/com-a-palavra/relato-de-pai-o-mundo-emocional-masculino-e-um-vulcao-prestes-a-explodir/" TargetMode="External"/><Relationship Id="rId3" Type="http://schemas.openxmlformats.org/officeDocument/2006/relationships/hyperlink" Target="https://www.gov.br/senappen/pt-br/servicos/sisdepen/relatorios/relipen/relipen-2-semestre-de-2023.pdf" TargetMode="External"/><Relationship Id="rId4" Type="http://schemas.openxmlformats.org/officeDocument/2006/relationships/hyperlink" Target="https://www.einstein.br/doencas-sintomas/alcoolismo" TargetMode="External"/><Relationship Id="rId5" Type="http://schemas.openxmlformats.org/officeDocument/2006/relationships/hyperlink" Target="https://www.gov.br/saude/pt-br/centrais-de-conteudo/publicacoes/boletins/epidemiologicos/edicoes/2021/boletim_epidemiologico_svs_33_final.pdf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152b834b05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g2152b834b05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11f2d8a938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g211f2d8a938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1f5972e65ec_0_2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1f5972e65ec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e358b57a94_0_136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6" name="Google Shape;306;g2e358b57a94_0_13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202e099efb0_0_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3" name="Google Shape;313;g202e099efb0_0_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f7eee6fc9e_0_1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g1f7eee6fc9e_0_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2e8b2b5cccc_0_4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1" name="Google Shape;331;g2e8b2b5cccc_0_4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2e8b2b5cccc_0_45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8" name="Google Shape;338;g2e8b2b5cccc_0_45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2e8b2b5cccc_0_4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g2e8b2b5cccc_0_4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e8b2b5cccc_0_4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7" name="Google Shape;387;g2e8b2b5cccc_0_4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2e8b2b5cccc_0_3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7" name="Google Shape;397;g2e8b2b5cccc_0_3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e8b2b5cccc_0_4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2e8b2b5cccc_0_4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e8b2b5cccc_0_4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g2e8b2b5cccc_0_4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2e358b57a94_0_22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7" name="Google Shape;417;g2e358b57a94_0_2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2e8b2b5cccc_0_223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4" name="Google Shape;424;g2e8b2b5cccc_0_2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2e8b2b5cccc_0_3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3" name="Google Shape;443;g2e8b2b5cccc_0_3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e8b2b5cccc_0_3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1" name="Google Shape;471;g2e8b2b5cccc_0_3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e8b2b5cccc_0_3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8" name="Google Shape;478;g2e8b2b5cccc_0_3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1ff2d8f0d5d_0_2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6" name="Google Shape;486;g1ff2d8f0d5d_0_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21539c540d2_0_68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3" name="Google Shape;493;g21539c540d2_0_6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21539c540d2_0_70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7" name="Google Shape;507;g21539c540d2_0_70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21539c540d2_0_7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9" name="Google Shape;519;g21539c540d2_0_7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15405a2fc3_0_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215405a2fc3_0_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21539c540d2_0_7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1" name="Google Shape;531;g21539c540d2_0_7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21539c540d2_0_7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" name="Google Shape;543;g21539c540d2_0_7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21539c540d2_0_74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5" name="Google Shape;555;g21539c540d2_0_74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21539c540d2_0_75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7" name="Google Shape;567;g21539c540d2_0_75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21539c540d2_0_76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9" name="Google Shape;579;g21539c540d2_0_7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1ff2d8f0d5d_0_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1" name="Google Shape;591;g1ff2d8f0d5d_0_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21539c540d2_0_4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8" name="Google Shape;598;g21539c540d2_0_4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21539c540d2_0_42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3" name="Google Shape;613;g21539c540d2_0_4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21539c540d2_0_43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6" name="Google Shape;626;g21539c540d2_0_4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21539c540d2_0_45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9" name="Google Shape;639;g21539c540d2_0_4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152b834b05_0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2" name="Google Shape;212;g2152b834b05_0_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21539c540d2_0_46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2" name="Google Shape;652;g21539c540d2_0_46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21539c540d2_0_47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5" name="Google Shape;665;g21539c540d2_0_47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21539c540d2_0_48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8" name="Google Shape;678;g21539c540d2_0_48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21539c540d2_0_49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1" name="Google Shape;691;g21539c540d2_0_49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2e8b2b5cccc_0_39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4" name="Google Shape;704;g2e8b2b5cccc_0_3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2e358b57a94_0_26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1" name="Google Shape;711;g2e358b57a94_0_26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e8b2b5cccc_0_38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3" name="Google Shape;723;g2e8b2b5cccc_0_38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2e8b2b5cccc_0_3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2e8b2b5cccc_0_3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2e8b2b5cccc_0_3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0" name="Google Shape;740;g2e8b2b5cccc_0_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2e358b57a94_0_16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8" name="Google Shape;748;g2e358b57a94_0_16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1539c540d2_0_2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1539c540d2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21539c540d2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21550b65971_4_1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7" name="Google Shape;757;g21550b65971_4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21550b65971_4_36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3" name="Google Shape;763;g21550b65971_4_3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1550b65971_4_373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21550b65971_4_3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1" name="Google Shape;771;g21550b65971_4_3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g2e358b57a94_0_19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1" name="Google Shape;791;g2e358b57a94_0_1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e8b2b5cccc_0_14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2e8b2b5cccc_0_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2e8b2b5cccc_0_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152b834b05_0_8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g2152b834b05_0_8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eaebf9051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g2eaebf9051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matéria publicada pela revista Pais e Filhos em 2019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https://www.paisefilhos.com.br/blogs-e-colunistas/com-a-palavra/relato-de-pai-o-mundo-emocional-masculino-e-um-vulcao-prestes-a-explodir/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relatório do sistema penitenciário de 2023.2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https://www.gov.br/senappen/pt-br/servicos/sisdepen/relatorios/relipen/relipen-2-semestre-de-2023.pdf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Hospital Albert Einstein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https://www.einstein.br/doencas-sintomas/alcoolismo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Segundo o boletim epidemológico emitido pelo ministério da saúde em 2021 </a:t>
            </a:r>
            <a:r>
              <a:rPr lang="pt-BR" sz="1050">
                <a:solidFill>
                  <a:srgbClr val="0B57D0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https://www.gov.br/saude/pt-br/centrais-de-conteudo/publicacoes/boletins/epidemiologicos/edicoes/2021/boletim_epidemiologico_svs_33_final.pdf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IBGE a média de 2022 é de 79 anos para mulheres e 72 para homens, alterou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e358b57a94_0_116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0" name="Google Shape;280;g2e358b57a94_0_11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llma-pascoa-danke-A4.png" id="7" name="Google Shape;7;p2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/>
        </p:txBody>
      </p:sp>
      <p:sp>
        <p:nvSpPr>
          <p:cNvPr id="51" name="Google Shape;51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2" name="Google Shape;52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68" name="Google Shape;68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9" name="Google Shape;69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2" name="Google Shape;72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73" name="Google Shape;73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4" name="Google Shape;74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7" name="Google Shape;77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78" name="Google Shape;78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2" name="Google Shape;82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83" name="Google Shape;83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4" name="Google Shape;84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7" name="Google Shape;87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88" name="Google Shape;88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9" name="Google Shape;89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92" name="Google Shape;92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93" name="Google Shape;93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97" name="Google Shape;97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98" name="Google Shape;98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2" name="Google Shape;102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03" name="Google Shape;103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4" name="Google Shape;104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7" name="Google Shape;107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08" name="Google Shape;108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9" name="Google Shape;109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2" name="Google Shape;112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4" name="Google Shape;114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7" name="Google Shape;117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18" name="Google Shape;118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9" name="Google Shape;119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22" name="Google Shape;122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23" name="Google Shape;123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24" name="Google Shape;124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29" name="Google Shape;129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30" name="Google Shape;130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1" name="Google Shape;131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4" name="Google Shape;134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35" name="Google Shape;135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6" name="Google Shape;136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9" name="Google Shape;139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40" name="Google Shape;140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41" name="Google Shape;141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44" name="Google Shape;144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45" name="Google Shape;145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pic>
        <p:nvPicPr>
          <p:cNvPr descr="Google Shape;15;p16" id="146" name="Google Shape;146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2" name="Google Shape;152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53" name="Google Shape;153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4" name="Google Shape;154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7" name="Google Shape;157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58" name="Google Shape;158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9" name="Google Shape;159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62" name="Google Shape;162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63" name="Google Shape;163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64" name="Google Shape;164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6" name="Google Shape;166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7" name="Google Shape;167;p40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8" name="Google Shape;168;p40"/>
          <p:cNvPicPr preferRelativeResize="0"/>
          <p:nvPr/>
        </p:nvPicPr>
        <p:blipFill rotWithShape="1">
          <a:blip r:embed="rId4">
            <a:alphaModFix/>
          </a:blip>
          <a:srcRect b="28124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4" name="Google Shape;14;p5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171" name="Google Shape;171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2" name="Google Shape;172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7">
  <p:cSld name="TITLE_AND_BODY_7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2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5" name="Google Shape;175;p42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6" name="Google Shape;176;p42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 1" showMasterSp="0">
  <p:cSld name="Blank copy 1_2">
    <p:bg>
      <p:bgPr>
        <a:solidFill>
          <a:srgbClr val="E8E6E6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79" name="Google Shape;179;p43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 4" showMasterSp="0">
  <p:cSld name="Blank copy 1_5">
    <p:bg>
      <p:bgPr>
        <a:solidFill>
          <a:srgbClr val="E8E6E6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4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82" name="Google Shape;182;p44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7" name="Google Shape;17;p6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7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7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7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7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29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30" name="Google Shape;30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3" name="Google Shape;33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4" name="Google Shape;34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44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43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Relationship Id="rId4" Type="http://schemas.openxmlformats.org/officeDocument/2006/relationships/image" Target="../media/image20.png"/><Relationship Id="rId5" Type="http://schemas.openxmlformats.org/officeDocument/2006/relationships/image" Target="../media/image36.png"/><Relationship Id="rId6" Type="http://schemas.openxmlformats.org/officeDocument/2006/relationships/image" Target="../media/image6.png"/><Relationship Id="rId7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jpg"/><Relationship Id="rId4" Type="http://schemas.openxmlformats.org/officeDocument/2006/relationships/image" Target="../media/image4.png"/><Relationship Id="rId5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8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30.png"/><Relationship Id="rId7" Type="http://schemas.openxmlformats.org/officeDocument/2006/relationships/hyperlink" Target="http://drive.google.com/file/d/1ut_LXanEVPx2z95Azg2qyWVyslJXizD6/view" TargetMode="External"/><Relationship Id="rId8" Type="http://schemas.openxmlformats.org/officeDocument/2006/relationships/image" Target="../media/image35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30.png"/><Relationship Id="rId7" Type="http://schemas.openxmlformats.org/officeDocument/2006/relationships/hyperlink" Target="http://drive.google.com/file/d/1mBsN4EsSTZMEVQGexpGozBDFPcwk4zKk/view" TargetMode="External"/><Relationship Id="rId8" Type="http://schemas.openxmlformats.org/officeDocument/2006/relationships/image" Target="../media/image4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30.png"/><Relationship Id="rId7" Type="http://schemas.openxmlformats.org/officeDocument/2006/relationships/hyperlink" Target="http://drive.google.com/file/d/11qL5JiQCWd5N_xefcI-G298Lh1kZNmtK/view" TargetMode="External"/><Relationship Id="rId8" Type="http://schemas.openxmlformats.org/officeDocument/2006/relationships/image" Target="../media/image3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comments" Target="../comments/comment1.xml"/><Relationship Id="rId4" Type="http://schemas.openxmlformats.org/officeDocument/2006/relationships/image" Target="../media/image4.png"/><Relationship Id="rId9" Type="http://schemas.openxmlformats.org/officeDocument/2006/relationships/image" Target="../media/image43.jpg"/><Relationship Id="rId5" Type="http://schemas.openxmlformats.org/officeDocument/2006/relationships/image" Target="../media/image13.png"/><Relationship Id="rId6" Type="http://schemas.openxmlformats.org/officeDocument/2006/relationships/image" Target="../media/image27.png"/><Relationship Id="rId7" Type="http://schemas.openxmlformats.org/officeDocument/2006/relationships/image" Target="../media/image30.png"/><Relationship Id="rId8" Type="http://schemas.openxmlformats.org/officeDocument/2006/relationships/hyperlink" Target="http://drive.google.com/file/d/1wE0l7YZ1KA3v-AnS9wLdc2dYqpby6qDN/view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30.png"/><Relationship Id="rId7" Type="http://schemas.openxmlformats.org/officeDocument/2006/relationships/hyperlink" Target="http://drive.google.com/file/d/16uu4QszPZh5O7ikKMrbcj-VnTnPoYoae/view" TargetMode="External"/><Relationship Id="rId8" Type="http://schemas.openxmlformats.org/officeDocument/2006/relationships/image" Target="../media/image4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1hs8vtgXm_ck62S1nTTjJRcNLel8xAdyv/view" TargetMode="External"/><Relationship Id="rId4" Type="http://schemas.openxmlformats.org/officeDocument/2006/relationships/image" Target="../media/image5.jpg"/><Relationship Id="rId5" Type="http://schemas.openxmlformats.org/officeDocument/2006/relationships/image" Target="../media/image4.png"/><Relationship Id="rId6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7.png"/><Relationship Id="rId4" Type="http://schemas.openxmlformats.org/officeDocument/2006/relationships/image" Target="../media/image51.png"/><Relationship Id="rId5" Type="http://schemas.openxmlformats.org/officeDocument/2006/relationships/image" Target="../media/image62.png"/><Relationship Id="rId6" Type="http://schemas.openxmlformats.org/officeDocument/2006/relationships/image" Target="../media/image38.png"/><Relationship Id="rId7" Type="http://schemas.openxmlformats.org/officeDocument/2006/relationships/image" Target="../media/image4.png"/><Relationship Id="rId8" Type="http://schemas.openxmlformats.org/officeDocument/2006/relationships/image" Target="../media/image13.png"/></Relationships>
</file>

<file path=ppt/slides/_rels/slide23.xml.rels><?xml version="1.0" encoding="UTF-8" standalone="yes"?><Relationships xmlns="http://schemas.openxmlformats.org/package/2006/relationships"><Relationship Id="rId20" Type="http://schemas.openxmlformats.org/officeDocument/2006/relationships/image" Target="../media/image5.jpg"/><Relationship Id="rId22" Type="http://schemas.openxmlformats.org/officeDocument/2006/relationships/image" Target="../media/image13.png"/><Relationship Id="rId21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0.png"/><Relationship Id="rId4" Type="http://schemas.openxmlformats.org/officeDocument/2006/relationships/image" Target="../media/image46.jpg"/><Relationship Id="rId9" Type="http://schemas.openxmlformats.org/officeDocument/2006/relationships/image" Target="../media/image48.png"/><Relationship Id="rId5" Type="http://schemas.openxmlformats.org/officeDocument/2006/relationships/image" Target="../media/image82.jpg"/><Relationship Id="rId6" Type="http://schemas.openxmlformats.org/officeDocument/2006/relationships/image" Target="../media/image56.png"/><Relationship Id="rId7" Type="http://schemas.openxmlformats.org/officeDocument/2006/relationships/image" Target="../media/image58.jpg"/><Relationship Id="rId8" Type="http://schemas.openxmlformats.org/officeDocument/2006/relationships/image" Target="../media/image69.png"/><Relationship Id="rId11" Type="http://schemas.openxmlformats.org/officeDocument/2006/relationships/image" Target="../media/image61.png"/><Relationship Id="rId10" Type="http://schemas.openxmlformats.org/officeDocument/2006/relationships/image" Target="../media/image49.png"/><Relationship Id="rId13" Type="http://schemas.openxmlformats.org/officeDocument/2006/relationships/image" Target="../media/image65.jpg"/><Relationship Id="rId12" Type="http://schemas.openxmlformats.org/officeDocument/2006/relationships/image" Target="../media/image63.jpg"/><Relationship Id="rId15" Type="http://schemas.openxmlformats.org/officeDocument/2006/relationships/image" Target="../media/image59.jpg"/><Relationship Id="rId14" Type="http://schemas.openxmlformats.org/officeDocument/2006/relationships/image" Target="../media/image91.jpg"/><Relationship Id="rId17" Type="http://schemas.openxmlformats.org/officeDocument/2006/relationships/image" Target="../media/image45.png"/><Relationship Id="rId16" Type="http://schemas.openxmlformats.org/officeDocument/2006/relationships/hyperlink" Target="http://drive.google.com/file/d/1C9FRPQb2O25L-SkSPY84hXnqJXzsncs1/view" TargetMode="External"/><Relationship Id="rId19" Type="http://schemas.openxmlformats.org/officeDocument/2006/relationships/hyperlink" Target="http://drive.google.com/file/d/1hs8vtgXm_ck62S1nTTjJRcNLel8xAdyv/view" TargetMode="External"/><Relationship Id="rId18" Type="http://schemas.openxmlformats.org/officeDocument/2006/relationships/image" Target="../media/image6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19.png"/><Relationship Id="rId4" Type="http://schemas.openxmlformats.org/officeDocument/2006/relationships/image" Target="../media/image13.png"/><Relationship Id="rId5" Type="http://schemas.openxmlformats.org/officeDocument/2006/relationships/image" Target="../media/image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9" Type="http://schemas.openxmlformats.org/officeDocument/2006/relationships/hyperlink" Target="http://drive.google.com/file/d/1hs8vtgXm_ck62S1nTTjJRcNLel8xAdyv/view" TargetMode="External"/><Relationship Id="rId5" Type="http://schemas.openxmlformats.org/officeDocument/2006/relationships/hyperlink" Target="http://drive.google.com/file/d/1C9FRPQb2O25L-SkSPY84hXnqJXzsncs1/view" TargetMode="External"/><Relationship Id="rId6" Type="http://schemas.openxmlformats.org/officeDocument/2006/relationships/image" Target="../media/image45.png"/><Relationship Id="rId7" Type="http://schemas.openxmlformats.org/officeDocument/2006/relationships/hyperlink" Target="http://drive.google.com/file/d/1NnP9pNsUuLTCTKVXwKz4tuWO0_uePnL_/view" TargetMode="External"/><Relationship Id="rId8" Type="http://schemas.openxmlformats.org/officeDocument/2006/relationships/image" Target="../media/image66.jpg"/><Relationship Id="rId11" Type="http://schemas.openxmlformats.org/officeDocument/2006/relationships/image" Target="../media/image64.png"/><Relationship Id="rId10" Type="http://schemas.openxmlformats.org/officeDocument/2006/relationships/image" Target="../media/image5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ECLrEEA-mREHe45lVqbuK6hh_nT6uCtC/view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6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n930HoHhiEV4eXo3f-kMAb6aNDFTzylW/view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7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Relationship Id="rId4" Type="http://schemas.openxmlformats.org/officeDocument/2006/relationships/image" Target="../media/image38.png"/><Relationship Id="rId5" Type="http://schemas.openxmlformats.org/officeDocument/2006/relationships/image" Target="../media/image4.png"/><Relationship Id="rId6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cDv6zmCiM9IOA9A172VdE_JydMjEQARr/view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8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wgpaBDAfs9_AUEDyqxfwOfbRTzhY9nYM/view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6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U_lNq1TiTPH_OHmSaXIur5FZa5_jEbhY/view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7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Kmf7AC5rlZz9rQAd7C6HKYDocgn1OzQr/view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7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hyperlink" Target="http://drive.google.com/file/d/1qViEFyKDCy3w6c3GTiOe9JXrKJ5FAjPm/view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7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drive.google.com/file/d/1FwaONt1w38TmkQUg_U6kgyfjD4qs_9f9/view" TargetMode="External"/><Relationship Id="rId4" Type="http://schemas.openxmlformats.org/officeDocument/2006/relationships/image" Target="../media/image74.jpg"/><Relationship Id="rId9" Type="http://schemas.openxmlformats.org/officeDocument/2006/relationships/hyperlink" Target="http://drive.google.com/file/d/1hs8vtgXm_ck62S1nTTjJRcNLel8xAdyv/view" TargetMode="External"/><Relationship Id="rId5" Type="http://schemas.openxmlformats.org/officeDocument/2006/relationships/image" Target="../media/image27.png"/><Relationship Id="rId6" Type="http://schemas.openxmlformats.org/officeDocument/2006/relationships/image" Target="../media/image30.png"/><Relationship Id="rId7" Type="http://schemas.openxmlformats.org/officeDocument/2006/relationships/image" Target="../media/image78.png"/><Relationship Id="rId8" Type="http://schemas.openxmlformats.org/officeDocument/2006/relationships/image" Target="../media/image85.png"/><Relationship Id="rId10" Type="http://schemas.openxmlformats.org/officeDocument/2006/relationships/image" Target="../media/image5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://drive.google.com/file/d/17Q3yFhxAmV-rUkD0SZbT5hyP-rbyQ-x7/view" TargetMode="External"/><Relationship Id="rId4" Type="http://schemas.openxmlformats.org/officeDocument/2006/relationships/image" Target="../media/image77.jpg"/><Relationship Id="rId5" Type="http://schemas.openxmlformats.org/officeDocument/2006/relationships/image" Target="../media/image27.png"/><Relationship Id="rId6" Type="http://schemas.openxmlformats.org/officeDocument/2006/relationships/image" Target="../media/image30.png"/><Relationship Id="rId7" Type="http://schemas.openxmlformats.org/officeDocument/2006/relationships/image" Target="../media/image96.png"/><Relationship Id="rId8" Type="http://schemas.openxmlformats.org/officeDocument/2006/relationships/image" Target="../media/image7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94.png"/><Relationship Id="rId6" Type="http://schemas.openxmlformats.org/officeDocument/2006/relationships/hyperlink" Target="http://drive.google.com/file/d/1pMNl5_JzrbLhQBWMmyxyXdja5qaKnLJf/view" TargetMode="External"/><Relationship Id="rId7" Type="http://schemas.openxmlformats.org/officeDocument/2006/relationships/image" Target="../media/image80.jpg"/><Relationship Id="rId8" Type="http://schemas.openxmlformats.org/officeDocument/2006/relationships/image" Target="../media/image11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88.png"/><Relationship Id="rId6" Type="http://schemas.openxmlformats.org/officeDocument/2006/relationships/hyperlink" Target="http://drive.google.com/file/d/1lL-Sv9KpONzOfGR9pZ0OKKwW9IoRHtWC/view" TargetMode="External"/><Relationship Id="rId7" Type="http://schemas.openxmlformats.org/officeDocument/2006/relationships/image" Target="../media/image92.jpg"/><Relationship Id="rId8" Type="http://schemas.openxmlformats.org/officeDocument/2006/relationships/image" Target="../media/image10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9.png"/><Relationship Id="rId4" Type="http://schemas.openxmlformats.org/officeDocument/2006/relationships/image" Target="../media/image13.png"/><Relationship Id="rId5" Type="http://schemas.openxmlformats.org/officeDocument/2006/relationships/image" Target="../media/image4.png"/><Relationship Id="rId6" Type="http://schemas.openxmlformats.org/officeDocument/2006/relationships/image" Target="../media/image26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95.png"/><Relationship Id="rId6" Type="http://schemas.openxmlformats.org/officeDocument/2006/relationships/hyperlink" Target="http://drive.google.com/file/d/1pjtZ88qDtQr8zKOYwrK5zst4FybVRen-/view" TargetMode="External"/><Relationship Id="rId7" Type="http://schemas.openxmlformats.org/officeDocument/2006/relationships/image" Target="../media/image5.jpg"/><Relationship Id="rId8" Type="http://schemas.openxmlformats.org/officeDocument/2006/relationships/image" Target="../media/image10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109.png"/><Relationship Id="rId6" Type="http://schemas.openxmlformats.org/officeDocument/2006/relationships/hyperlink" Target="http://drive.google.com/file/d/1jyzhO6A7xk4XHBOSOMII7zwxtmXw0KQN/view" TargetMode="External"/><Relationship Id="rId7" Type="http://schemas.openxmlformats.org/officeDocument/2006/relationships/image" Target="../media/image87.jpg"/><Relationship Id="rId8" Type="http://schemas.openxmlformats.org/officeDocument/2006/relationships/image" Target="../media/image93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97.png"/><Relationship Id="rId6" Type="http://schemas.openxmlformats.org/officeDocument/2006/relationships/hyperlink" Target="http://drive.google.com/file/d/1zrWJ6dk6Akcq9-SjoywAuLOOWEHjFh3H/view" TargetMode="External"/><Relationship Id="rId7" Type="http://schemas.openxmlformats.org/officeDocument/2006/relationships/image" Target="../media/image74.jpg"/><Relationship Id="rId8" Type="http://schemas.openxmlformats.org/officeDocument/2006/relationships/image" Target="../media/image10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98.png"/><Relationship Id="rId6" Type="http://schemas.openxmlformats.org/officeDocument/2006/relationships/hyperlink" Target="http://drive.google.com/file/d/1woTalcIX9TQ0QWSNceo_ajsUEHQ610o2/view" TargetMode="External"/><Relationship Id="rId7" Type="http://schemas.openxmlformats.org/officeDocument/2006/relationships/image" Target="../media/image5.jpg"/><Relationship Id="rId8" Type="http://schemas.openxmlformats.org/officeDocument/2006/relationships/image" Target="../media/image11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115.jpg"/><Relationship Id="rId6" Type="http://schemas.openxmlformats.org/officeDocument/2006/relationships/image" Target="../media/image117.jpg"/><Relationship Id="rId7" Type="http://schemas.openxmlformats.org/officeDocument/2006/relationships/image" Target="../media/image118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120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111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4.png"/><Relationship Id="rId7" Type="http://schemas.openxmlformats.org/officeDocument/2006/relationships/image" Target="../media/image13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2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110.jpg"/><Relationship Id="rId6" Type="http://schemas.openxmlformats.org/officeDocument/2006/relationships/image" Target="../media/image114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05.jpg"/><Relationship Id="rId4" Type="http://schemas.openxmlformats.org/officeDocument/2006/relationships/image" Target="../media/image20.png"/><Relationship Id="rId5" Type="http://schemas.openxmlformats.org/officeDocument/2006/relationships/image" Target="../media/image36.png"/><Relationship Id="rId6" Type="http://schemas.openxmlformats.org/officeDocument/2006/relationships/image" Target="../media/image6.png"/><Relationship Id="rId7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png"/><Relationship Id="rId4" Type="http://schemas.openxmlformats.org/officeDocument/2006/relationships/image" Target="../media/image8.png"/><Relationship Id="rId5" Type="http://schemas.openxmlformats.org/officeDocument/2006/relationships/image" Target="../media/image4.png"/><Relationship Id="rId6" Type="http://schemas.openxmlformats.org/officeDocument/2006/relationships/image" Target="../media/image13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45"/>
          <p:cNvPicPr preferRelativeResize="0"/>
          <p:nvPr/>
        </p:nvPicPr>
        <p:blipFill rotWithShape="1">
          <a:blip r:embed="rId3">
            <a:alphaModFix/>
          </a:blip>
          <a:srcRect b="37682" l="0" r="0" t="24592"/>
          <a:stretch/>
        </p:blipFill>
        <p:spPr>
          <a:xfrm>
            <a:off x="0" y="1"/>
            <a:ext cx="9143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45"/>
          <p:cNvSpPr txBox="1"/>
          <p:nvPr/>
        </p:nvSpPr>
        <p:spPr>
          <a:xfrm>
            <a:off x="366125" y="1772525"/>
            <a:ext cx="4210800" cy="15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Paternidade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Positiva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89" name="Google Shape;189;p45"/>
          <p:cNvPicPr preferRelativeResize="0"/>
          <p:nvPr/>
        </p:nvPicPr>
        <p:blipFill rotWithShape="1">
          <a:blip r:embed="rId4">
            <a:alphaModFix/>
          </a:blip>
          <a:srcRect b="0" l="69869" r="3984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8743" y="152407"/>
            <a:ext cx="2255240" cy="1876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91" name="Google Shape;191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2" name="Google Shape;192;p45"/>
          <p:cNvPicPr preferRelativeResize="0"/>
          <p:nvPr/>
        </p:nvPicPr>
        <p:blipFill rotWithShape="1">
          <a:blip r:embed="rId7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4"/>
          <p:cNvSpPr txBox="1"/>
          <p:nvPr/>
        </p:nvSpPr>
        <p:spPr>
          <a:xfrm>
            <a:off x="5162550" y="1018350"/>
            <a:ext cx="3614100" cy="31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toda 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violência e o adoecimento 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 e emocional do homem há um ponto de inflexão: a </a:t>
            </a:r>
            <a:r>
              <a:rPr lang="pt-BR" sz="3400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paternidade </a:t>
            </a:r>
            <a:endParaRPr b="1" sz="3600">
              <a:solidFill>
                <a:schemeClr val="lt1"/>
              </a:solidFill>
              <a:highlight>
                <a:schemeClr val="accent6"/>
              </a:highlight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pic>
        <p:nvPicPr>
          <p:cNvPr descr="logos-ALMA--RGB-preto.png" id="293" name="Google Shape;293;p54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94" name="Google Shape;294;p54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p55"/>
          <p:cNvPicPr preferRelativeResize="0"/>
          <p:nvPr/>
        </p:nvPicPr>
        <p:blipFill rotWithShape="1">
          <a:blip r:embed="rId3">
            <a:alphaModFix/>
          </a:blip>
          <a:srcRect b="6333" l="0" r="1710" t="19504"/>
          <a:stretch/>
        </p:blipFill>
        <p:spPr>
          <a:xfrm>
            <a:off x="0" y="0"/>
            <a:ext cx="4571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55"/>
          <p:cNvSpPr txBox="1"/>
          <p:nvPr/>
        </p:nvSpPr>
        <p:spPr>
          <a:xfrm>
            <a:off x="5532900" y="-80450"/>
            <a:ext cx="2801400" cy="49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lt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Está mais que provado que crianças que têm vínculos fortes com seus pais têm mais saúde, alegria e chances de se desenvolverem plenamente. E médicos relatam que para  cuidar de uma criança o homem começa a se cuidar melhor, a se abrir para as emoções e relações afetivas e presta mais atenção em seus hábitos. Homens que exercem uma paternidade ativa vivem mais e melhor!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rPr b="1"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Participar do </a:t>
            </a:r>
            <a:r>
              <a:rPr b="1" lang="pt-BR" sz="12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pré-natal,</a:t>
            </a:r>
            <a:r>
              <a:rPr b="1"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estar presente no </a:t>
            </a:r>
            <a:r>
              <a:rPr b="1" lang="pt-BR" sz="12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parto,</a:t>
            </a:r>
            <a:r>
              <a:rPr b="1"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dividir os </a:t>
            </a:r>
            <a:r>
              <a:rPr b="1" lang="pt-BR" sz="12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cuidados</a:t>
            </a:r>
            <a:r>
              <a:rPr b="1"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cotidianos com a parceira e ter ao menos </a:t>
            </a:r>
            <a:r>
              <a:rPr b="1" lang="pt-BR" sz="12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quinze minutos</a:t>
            </a:r>
            <a:r>
              <a:rPr b="1"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por dia de atenção plena como o bebê dizendo: </a:t>
            </a:r>
            <a:r>
              <a:rPr b="1" lang="pt-BR" sz="12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Papai Tá Aqui pra você </a:t>
            </a:r>
            <a:r>
              <a:rPr b="1"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o começo de tudo. </a:t>
            </a:r>
            <a:endParaRPr b="1"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1" name="Google Shape;301;p55"/>
          <p:cNvSpPr txBox="1"/>
          <p:nvPr/>
        </p:nvSpPr>
        <p:spPr>
          <a:xfrm>
            <a:off x="260350" y="2531400"/>
            <a:ext cx="4140000" cy="13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pai </a:t>
            </a:r>
            <a:endParaRPr sz="5000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presente</a:t>
            </a:r>
            <a:endParaRPr sz="5000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02" name="Google Shape;302;p5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03" name="Google Shape;303;p5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08" name="Google Shape;308;p56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09" name="Google Shape;309;p5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56" title="CONVITE-SENSIBILIZACAO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88535" y="0"/>
            <a:ext cx="2911064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15" name="Google Shape;315;p57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6" name="Google Shape;316;p5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7" name="Google Shape;317;p57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8" name="Google Shape;318;p57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57" title="Papai tá aqui Dr Abilio video 01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" y="16157"/>
            <a:ext cx="9144000" cy="5143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24" name="Google Shape;324;p58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5" name="Google Shape;325;p5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6" name="Google Shape;326;p58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7" name="Google Shape;327;p58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58" title="Papai tá aqui Dr Abilio video 02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16157"/>
            <a:ext cx="9144000" cy="5143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9"/>
          <p:cNvSpPr txBox="1"/>
          <p:nvPr/>
        </p:nvSpPr>
        <p:spPr>
          <a:xfrm>
            <a:off x="2087100" y="765125"/>
            <a:ext cx="66897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paternidade ativa impacta na saúde do homem, na saúde mental da família e na base da sociedade 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34" name="Google Shape;334;p59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35" name="Google Shape;335;p5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0" name="Google Shape;340;p60"/>
          <p:cNvCxnSpPr/>
          <p:nvPr/>
        </p:nvCxnSpPr>
        <p:spPr>
          <a:xfrm flipH="1" rot="10075702">
            <a:off x="1684414" y="3356811"/>
            <a:ext cx="1712775" cy="1508615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41" name="Google Shape;341;p60"/>
          <p:cNvSpPr/>
          <p:nvPr/>
        </p:nvSpPr>
        <p:spPr>
          <a:xfrm flipH="1" rot="-725224">
            <a:off x="3163831" y="3095752"/>
            <a:ext cx="156162" cy="1569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42" name="Google Shape;342;p60"/>
          <p:cNvCxnSpPr/>
          <p:nvPr/>
        </p:nvCxnSpPr>
        <p:spPr>
          <a:xfrm flipH="1" rot="10075765">
            <a:off x="3180279" y="2520915"/>
            <a:ext cx="1688532" cy="49859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43" name="Google Shape;343;p60"/>
          <p:cNvSpPr/>
          <p:nvPr/>
        </p:nvSpPr>
        <p:spPr>
          <a:xfrm flipH="1" rot="-725224">
            <a:off x="4683649" y="2297465"/>
            <a:ext cx="156162" cy="1569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44" name="Google Shape;344;p60"/>
          <p:cNvCxnSpPr/>
          <p:nvPr/>
        </p:nvCxnSpPr>
        <p:spPr>
          <a:xfrm flipH="1" rot="10075822">
            <a:off x="4607792" y="798355"/>
            <a:ext cx="2915346" cy="1268201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45" name="Google Shape;345;p60"/>
          <p:cNvCxnSpPr/>
          <p:nvPr/>
        </p:nvCxnSpPr>
        <p:spPr>
          <a:xfrm rot="-724608">
            <a:off x="537227" y="4608030"/>
            <a:ext cx="1270417" cy="560493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46" name="Google Shape;346;p60"/>
          <p:cNvCxnSpPr/>
          <p:nvPr/>
        </p:nvCxnSpPr>
        <p:spPr>
          <a:xfrm rot="-723265">
            <a:off x="3417788" y="3106234"/>
            <a:ext cx="416586" cy="1637120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47" name="Google Shape;347;p60"/>
          <p:cNvCxnSpPr/>
          <p:nvPr/>
        </p:nvCxnSpPr>
        <p:spPr>
          <a:xfrm rot="-724120">
            <a:off x="1827777" y="4782767"/>
            <a:ext cx="2208206" cy="143800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48" name="Google Shape;348;p60"/>
          <p:cNvCxnSpPr/>
          <p:nvPr/>
        </p:nvCxnSpPr>
        <p:spPr>
          <a:xfrm flipH="1" rot="10077808">
            <a:off x="4560373" y="290828"/>
            <a:ext cx="185580" cy="2052576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49" name="Google Shape;349;p60"/>
          <p:cNvCxnSpPr/>
          <p:nvPr/>
        </p:nvCxnSpPr>
        <p:spPr>
          <a:xfrm flipH="1" rot="-724122">
            <a:off x="3776413" y="2401951"/>
            <a:ext cx="1243995" cy="2185020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0" name="Google Shape;350;p60"/>
          <p:cNvCxnSpPr/>
          <p:nvPr/>
        </p:nvCxnSpPr>
        <p:spPr>
          <a:xfrm flipH="1" rot="-723990">
            <a:off x="2982881" y="455201"/>
            <a:ext cx="1826863" cy="256158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1" name="Google Shape;351;p60"/>
          <p:cNvCxnSpPr/>
          <p:nvPr/>
        </p:nvCxnSpPr>
        <p:spPr>
          <a:xfrm rot="-724264">
            <a:off x="4568053" y="43308"/>
            <a:ext cx="2737121" cy="776371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52" name="Google Shape;352;p60"/>
          <p:cNvSpPr/>
          <p:nvPr/>
        </p:nvSpPr>
        <p:spPr>
          <a:xfrm flipH="1" rot="-726030">
            <a:off x="3909500" y="4607676"/>
            <a:ext cx="208942" cy="2100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3" name="Google Shape;353;p60"/>
          <p:cNvSpPr/>
          <p:nvPr/>
        </p:nvSpPr>
        <p:spPr>
          <a:xfrm flipH="1" rot="-726030">
            <a:off x="7217815" y="422233"/>
            <a:ext cx="208942" cy="2100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4" name="Google Shape;354;p60"/>
          <p:cNvSpPr/>
          <p:nvPr/>
        </p:nvSpPr>
        <p:spPr>
          <a:xfrm flipH="1" rot="-726030">
            <a:off x="4412126" y="228538"/>
            <a:ext cx="208942" cy="2100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55" name="Google Shape;355;p60"/>
          <p:cNvCxnSpPr/>
          <p:nvPr/>
        </p:nvCxnSpPr>
        <p:spPr>
          <a:xfrm flipH="1" rot="10437318">
            <a:off x="7287018" y="-353708"/>
            <a:ext cx="655243" cy="853631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6" name="Google Shape;356;p60"/>
          <p:cNvCxnSpPr/>
          <p:nvPr/>
        </p:nvCxnSpPr>
        <p:spPr>
          <a:xfrm flipH="1" rot="10075925">
            <a:off x="359664" y="3462762"/>
            <a:ext cx="3042027" cy="985838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7" name="Google Shape;357;p60"/>
          <p:cNvCxnSpPr/>
          <p:nvPr/>
        </p:nvCxnSpPr>
        <p:spPr>
          <a:xfrm flipH="1" rot="10075887">
            <a:off x="1649952" y="2670447"/>
            <a:ext cx="3390537" cy="1985149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8" name="Google Shape;358;p60"/>
          <p:cNvCxnSpPr/>
          <p:nvPr/>
        </p:nvCxnSpPr>
        <p:spPr>
          <a:xfrm flipH="1" rot="-724426">
            <a:off x="3531494" y="411178"/>
            <a:ext cx="1429931" cy="4237009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9" name="Google Shape;359;p60"/>
          <p:cNvCxnSpPr/>
          <p:nvPr/>
        </p:nvCxnSpPr>
        <p:spPr>
          <a:xfrm flipH="1" rot="10075780">
            <a:off x="3052553" y="979812"/>
            <a:ext cx="4521973" cy="1709785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60" name="Google Shape;360;p60"/>
          <p:cNvSpPr/>
          <p:nvPr/>
        </p:nvSpPr>
        <p:spPr>
          <a:xfrm flipH="1" rot="-725408">
            <a:off x="1742664" y="4880695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1" name="Google Shape;361;p60"/>
          <p:cNvSpPr/>
          <p:nvPr/>
        </p:nvSpPr>
        <p:spPr>
          <a:xfrm flipH="1" rot="-725224">
            <a:off x="421771" y="4669866"/>
            <a:ext cx="156162" cy="1569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62" name="Google Shape;362;p60"/>
          <p:cNvCxnSpPr/>
          <p:nvPr/>
        </p:nvCxnSpPr>
        <p:spPr>
          <a:xfrm rot="-724282">
            <a:off x="450855" y="4373436"/>
            <a:ext cx="3541817" cy="70064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63" name="Google Shape;363;p60"/>
          <p:cNvSpPr txBox="1"/>
          <p:nvPr/>
        </p:nvSpPr>
        <p:spPr>
          <a:xfrm>
            <a:off x="2163294" y="4458109"/>
            <a:ext cx="11250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 violência obstétrica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4" name="Google Shape;364;p60"/>
          <p:cNvSpPr txBox="1"/>
          <p:nvPr/>
        </p:nvSpPr>
        <p:spPr>
          <a:xfrm>
            <a:off x="4922100" y="2278600"/>
            <a:ext cx="14718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saúde mental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da mulher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5" name="Google Shape;365;p60"/>
          <p:cNvSpPr txBox="1"/>
          <p:nvPr/>
        </p:nvSpPr>
        <p:spPr>
          <a:xfrm>
            <a:off x="4720500" y="453900"/>
            <a:ext cx="1554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274E13"/>
                </a:highlight>
                <a:latin typeface="Poppins"/>
                <a:ea typeface="Poppins"/>
                <a:cs typeface="Poppins"/>
                <a:sym typeface="Poppins"/>
              </a:rPr>
              <a:t>desenvolvimento</a:t>
            </a:r>
            <a:endParaRPr sz="1100">
              <a:solidFill>
                <a:schemeClr val="lt1"/>
              </a:solidFill>
              <a:highlight>
                <a:srgbClr val="274E13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274E13"/>
                </a:highlight>
                <a:latin typeface="Poppins"/>
                <a:ea typeface="Poppins"/>
                <a:cs typeface="Poppins"/>
                <a:sym typeface="Poppins"/>
              </a:rPr>
              <a:t>do bebê</a:t>
            </a:r>
            <a:endParaRPr sz="1100">
              <a:solidFill>
                <a:schemeClr val="lt1"/>
              </a:solidFill>
              <a:highlight>
                <a:srgbClr val="274E13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6" name="Google Shape;366;p60"/>
          <p:cNvSpPr txBox="1"/>
          <p:nvPr/>
        </p:nvSpPr>
        <p:spPr>
          <a:xfrm>
            <a:off x="7101047" y="659970"/>
            <a:ext cx="13380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saúde do 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homem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7" name="Google Shape;367;p60"/>
          <p:cNvSpPr txBox="1"/>
          <p:nvPr/>
        </p:nvSpPr>
        <p:spPr>
          <a:xfrm>
            <a:off x="4232653" y="4492630"/>
            <a:ext cx="14367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 sobrecarga materna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8" name="Google Shape;368;p60"/>
          <p:cNvSpPr txBox="1"/>
          <p:nvPr/>
        </p:nvSpPr>
        <p:spPr>
          <a:xfrm>
            <a:off x="641575" y="738150"/>
            <a:ext cx="2274600" cy="13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000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paternidade é uma janela de oportunidade para transformações positivas</a:t>
            </a:r>
            <a:endParaRPr sz="2000">
              <a:solidFill>
                <a:srgbClr val="CC0000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69" name="Google Shape;369;p60"/>
          <p:cNvSpPr txBox="1"/>
          <p:nvPr/>
        </p:nvSpPr>
        <p:spPr>
          <a:xfrm>
            <a:off x="3382497" y="2993145"/>
            <a:ext cx="13380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equidade de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gênero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0" name="Google Shape;370;p60"/>
          <p:cNvSpPr txBox="1"/>
          <p:nvPr/>
        </p:nvSpPr>
        <p:spPr>
          <a:xfrm>
            <a:off x="559672" y="4242445"/>
            <a:ext cx="13380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violência doméstica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1" name="Google Shape;371;p60"/>
          <p:cNvSpPr/>
          <p:nvPr/>
        </p:nvSpPr>
        <p:spPr>
          <a:xfrm flipH="1" rot="-725408">
            <a:off x="73793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2" name="Google Shape;372;p60"/>
          <p:cNvSpPr/>
          <p:nvPr/>
        </p:nvSpPr>
        <p:spPr>
          <a:xfrm flipH="1" rot="-725408">
            <a:off x="78365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3" name="Google Shape;373;p60"/>
          <p:cNvSpPr/>
          <p:nvPr/>
        </p:nvSpPr>
        <p:spPr>
          <a:xfrm flipH="1" rot="-725408">
            <a:off x="82937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4" name="Google Shape;374;p60"/>
          <p:cNvSpPr txBox="1"/>
          <p:nvPr/>
        </p:nvSpPr>
        <p:spPr>
          <a:xfrm>
            <a:off x="7405100" y="4287725"/>
            <a:ext cx="14718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 outras</a:t>
            </a:r>
            <a:endParaRPr i="1" sz="9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79" name="Google Shape;379;p61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80" name="Google Shape;380;p6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81" name="Google Shape;381;p6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2" name="Google Shape;382;p61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61" title="Renato _ Quando um pai nasce_v1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61"/>
          <p:cNvSpPr txBox="1"/>
          <p:nvPr/>
        </p:nvSpPr>
        <p:spPr>
          <a:xfrm>
            <a:off x="0" y="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Quando um Pai nasce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89" name="Google Shape;389;p6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0" name="Google Shape;390;p6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1" name="Google Shape;391;p62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2" name="Google Shape;392;p62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62" title="Renato _ Pai de o peito v1.mp4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66800" y="0"/>
            <a:ext cx="6900325" cy="5175249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62"/>
          <p:cNvSpPr txBox="1"/>
          <p:nvPr/>
        </p:nvSpPr>
        <p:spPr>
          <a:xfrm>
            <a:off x="1066800" y="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Pai dê o peito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99" name="Google Shape;399;p63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0" name="Google Shape;400;p6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1" name="Google Shape;401;p6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2" name="Google Shape;402;p63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63" title="Renato _ Pai e a última palavra v1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66800" y="0"/>
            <a:ext cx="6900325" cy="5175249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63"/>
          <p:cNvSpPr txBox="1"/>
          <p:nvPr/>
        </p:nvSpPr>
        <p:spPr>
          <a:xfrm>
            <a:off x="1066800" y="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Pai e a última palavra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46" title="O PAI QUE EU QUERO SER WEB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19400" y="6"/>
            <a:ext cx="291108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8" name="Google Shape;198;p46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99" name="Google Shape;199;p46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" name="Google Shape;409;p64"/>
          <p:cNvGrpSpPr/>
          <p:nvPr/>
        </p:nvGrpSpPr>
        <p:grpSpPr>
          <a:xfrm>
            <a:off x="2094283" y="3641273"/>
            <a:ext cx="3056260" cy="944901"/>
            <a:chOff x="4684963" y="4006500"/>
            <a:chExt cx="3171052" cy="977450"/>
          </a:xfrm>
        </p:grpSpPr>
        <p:pic>
          <p:nvPicPr>
            <p:cNvPr id="410" name="Google Shape;410;p64"/>
            <p:cNvPicPr preferRelativeResize="0"/>
            <p:nvPr/>
          </p:nvPicPr>
          <p:blipFill rotWithShape="1">
            <a:blip r:embed="rId3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1" name="Google Shape;411;p64"/>
            <p:cNvPicPr preferRelativeResize="0"/>
            <p:nvPr/>
          </p:nvPicPr>
          <p:blipFill rotWithShape="1">
            <a:blip r:embed="rId3">
              <a:alphaModFix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2" name="Google Shape;412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200" y="437274"/>
            <a:ext cx="4770999" cy="396915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64"/>
          <p:cNvSpPr/>
          <p:nvPr/>
        </p:nvSpPr>
        <p:spPr>
          <a:xfrm>
            <a:off x="5692375" y="0"/>
            <a:ext cx="25563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414" name="Google Shape;414;p64"/>
          <p:cNvSpPr/>
          <p:nvPr/>
        </p:nvSpPr>
        <p:spPr>
          <a:xfrm>
            <a:off x="5936432" y="936540"/>
            <a:ext cx="2220600" cy="27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objetivos</a:t>
            </a:r>
            <a:endParaRPr sz="24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presença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do homem no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pré-natal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(feminino e masculino)</a:t>
            </a:r>
            <a:endParaRPr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</a:t>
            </a:r>
            <a:r>
              <a:rPr b="1"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presença</a:t>
            </a:r>
            <a:r>
              <a:rPr lang="pt-BR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de homens no </a:t>
            </a:r>
            <a:r>
              <a:rPr b="1"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parto</a:t>
            </a:r>
            <a:endParaRPr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presença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do homem nas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tarefas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cotidianas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familiares</a:t>
            </a:r>
            <a:endParaRPr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fomentar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interação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Positiva com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qualidade</a:t>
            </a:r>
            <a:r>
              <a:rPr lang="pt-BR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pelo menos </a:t>
            </a:r>
            <a:r>
              <a:rPr b="1"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15 diários</a:t>
            </a:r>
            <a:endParaRPr b="1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5"/>
          <p:cNvSpPr txBox="1"/>
          <p:nvPr/>
        </p:nvSpPr>
        <p:spPr>
          <a:xfrm>
            <a:off x="1227150" y="1059375"/>
            <a:ext cx="6689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lang="pt-BR" sz="4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agoras </a:t>
            </a: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</a:t>
            </a:r>
            <a:r>
              <a:rPr lang="pt-BR" sz="4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conhecer</a:t>
            </a: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os conteúdos </a:t>
            </a:r>
            <a:r>
              <a:rPr lang="pt-BR" sz="4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que iremos entregar ao pai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20" name="Google Shape;420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1" name="Google Shape;421;p6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6"/>
          <p:cNvSpPr/>
          <p:nvPr/>
        </p:nvSpPr>
        <p:spPr>
          <a:xfrm>
            <a:off x="3669650" y="4433050"/>
            <a:ext cx="4405200" cy="3822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27" name="Google Shape;427;p66"/>
          <p:cNvCxnSpPr/>
          <p:nvPr/>
        </p:nvCxnSpPr>
        <p:spPr>
          <a:xfrm>
            <a:off x="4023050" y="27394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428" name="Google Shape;428;p66"/>
          <p:cNvSpPr txBox="1"/>
          <p:nvPr/>
        </p:nvSpPr>
        <p:spPr>
          <a:xfrm>
            <a:off x="5475800" y="12453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</a:t>
            </a: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</a:t>
            </a: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ARA O CUIDADOR </a:t>
            </a: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VIA SERVIÇO</a:t>
            </a: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PÚBLICO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29" name="Google Shape;429;p66"/>
          <p:cNvSpPr txBox="1"/>
          <p:nvPr/>
        </p:nvSpPr>
        <p:spPr>
          <a:xfrm>
            <a:off x="6887325" y="1245300"/>
            <a:ext cx="9819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SUGESTÃO E</a:t>
            </a: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NTREGUE 2x NA SEMANA VIA WHATSAPP PARA </a:t>
            </a: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30" name="Google Shape;430;p66"/>
          <p:cNvSpPr txBox="1"/>
          <p:nvPr/>
        </p:nvSpPr>
        <p:spPr>
          <a:xfrm>
            <a:off x="3830775" y="1245300"/>
            <a:ext cx="9819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APLICADO E ENTREGUE EM</a:t>
            </a: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EQUIPAMENTO PÚBLICO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431" name="Google Shape;431;p66"/>
          <p:cNvPicPr preferRelativeResize="0"/>
          <p:nvPr/>
        </p:nvPicPr>
        <p:blipFill rotWithShape="1">
          <a:blip r:embed="rId3">
            <a:alphaModFix/>
          </a:blip>
          <a:srcRect b="0" l="8478" r="5971" t="0"/>
          <a:stretch/>
        </p:blipFill>
        <p:spPr>
          <a:xfrm>
            <a:off x="6709450" y="2146313"/>
            <a:ext cx="1365000" cy="103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0400" y="2138174"/>
            <a:ext cx="1452600" cy="1044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69861" y="2135690"/>
            <a:ext cx="1283334" cy="1035043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66"/>
          <p:cNvSpPr txBox="1"/>
          <p:nvPr/>
        </p:nvSpPr>
        <p:spPr>
          <a:xfrm>
            <a:off x="3574200" y="3273350"/>
            <a:ext cx="1452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 LEI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 PAI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FOLHETO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35" name="Google Shape;435;p66"/>
          <p:cNvSpPr txBox="1"/>
          <p:nvPr/>
        </p:nvSpPr>
        <p:spPr>
          <a:xfrm>
            <a:off x="6622200" y="3273350"/>
            <a:ext cx="14526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8 MENSAGENS PRÉ NATAL - SOU PAI E AGORA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8 MENSAGENS GERAIS - PAI PRESENTE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36" name="Google Shape;436;p66"/>
          <p:cNvSpPr txBox="1"/>
          <p:nvPr/>
        </p:nvSpPr>
        <p:spPr>
          <a:xfrm>
            <a:off x="5174400" y="3273350"/>
            <a:ext cx="145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PANINHO BOCA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PANO DE PRATO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37" name="Google Shape;437;p66"/>
          <p:cNvSpPr txBox="1"/>
          <p:nvPr/>
        </p:nvSpPr>
        <p:spPr>
          <a:xfrm>
            <a:off x="366125" y="241925"/>
            <a:ext cx="84105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conteúdos para o pai</a:t>
            </a:r>
            <a:endParaRPr sz="51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438" name="Google Shape;438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7400" y="1761528"/>
            <a:ext cx="2721250" cy="22638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9" name="Google Shape;439;p66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40" name="Google Shape;440;p66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Google Shape;445;p67"/>
          <p:cNvPicPr preferRelativeResize="0"/>
          <p:nvPr/>
        </p:nvPicPr>
        <p:blipFill rotWithShape="1">
          <a:blip r:embed="rId3">
            <a:alphaModFix/>
          </a:blip>
          <a:srcRect b="13364" l="10728" r="10728" t="13364"/>
          <a:stretch/>
        </p:blipFill>
        <p:spPr>
          <a:xfrm>
            <a:off x="34380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67"/>
          <p:cNvSpPr txBox="1"/>
          <p:nvPr/>
        </p:nvSpPr>
        <p:spPr>
          <a:xfrm>
            <a:off x="3733800" y="762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/>
          </a:p>
        </p:txBody>
      </p:sp>
      <p:sp>
        <p:nvSpPr>
          <p:cNvPr id="447" name="Google Shape;447;p67"/>
          <p:cNvSpPr txBox="1"/>
          <p:nvPr/>
        </p:nvSpPr>
        <p:spPr>
          <a:xfrm>
            <a:off x="6400800" y="762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/>
          </a:p>
        </p:txBody>
      </p:sp>
      <p:sp>
        <p:nvSpPr>
          <p:cNvPr id="448" name="Google Shape;448;p67"/>
          <p:cNvSpPr txBox="1"/>
          <p:nvPr/>
        </p:nvSpPr>
        <p:spPr>
          <a:xfrm>
            <a:off x="396875" y="180763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/>
          </a:p>
        </p:txBody>
      </p:sp>
      <p:pic>
        <p:nvPicPr>
          <p:cNvPr id="449" name="Google Shape;449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18925" y="2610000"/>
            <a:ext cx="1720976" cy="2252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94775" y="588600"/>
            <a:ext cx="691949" cy="922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63875" y="626816"/>
            <a:ext cx="1324001" cy="88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94775" y="1680650"/>
            <a:ext cx="1049449" cy="1864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6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8661" y="659713"/>
            <a:ext cx="1186614" cy="235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6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722650" y="659713"/>
            <a:ext cx="1186624" cy="2351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6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820700">
            <a:off x="7590572" y="4624670"/>
            <a:ext cx="363656" cy="309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6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898947">
            <a:off x="8478872" y="4436069"/>
            <a:ext cx="268332" cy="33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67" title="CARTAZ-PTA-PAI.jp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74650" y="3092891"/>
            <a:ext cx="1186626" cy="167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6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722650" y="3071187"/>
            <a:ext cx="1186626" cy="1677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67" title="AF_PANO-DE-BOCA-23X23.jp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733796" y="579351"/>
            <a:ext cx="1760251" cy="1760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7" title="PANO-DE-PRATO_AF.jp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141527" y="2795349"/>
            <a:ext cx="950424" cy="199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7" title="1_CONVERSE_COM_SUA_PARCEIRA_Jorn_da_Pré_Natal.mp3">
            <a:hlinkClick r:id="rId16"/>
          </p:cNvPr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869275" y="4147873"/>
            <a:ext cx="440200" cy="44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6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6394774" y="3740376"/>
            <a:ext cx="999925" cy="999925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  <p:pic>
        <p:nvPicPr>
          <p:cNvPr id="463" name="Google Shape;463;p67" title="O PAI QUE EU QUERO SER WEB.mp4">
            <a:hlinkClick r:id="rId19"/>
          </p:cNvPr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7519675" y="1653670"/>
            <a:ext cx="1323999" cy="2353781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67"/>
          <p:cNvSpPr txBox="1"/>
          <p:nvPr/>
        </p:nvSpPr>
        <p:spPr>
          <a:xfrm>
            <a:off x="1151875" y="70375"/>
            <a:ext cx="1452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66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Nunito SemiBold"/>
              <a:buChar char="●"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 LEI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66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Nunito SemiBold"/>
              <a:buChar char="●"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 PAI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66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Nunito SemiBold"/>
              <a:buChar char="●"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FOLHETO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65" name="Google Shape;465;p67"/>
          <p:cNvSpPr txBox="1"/>
          <p:nvPr/>
        </p:nvSpPr>
        <p:spPr>
          <a:xfrm>
            <a:off x="4301000" y="53100"/>
            <a:ext cx="1452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66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Nunito SemiBold"/>
              <a:buChar char="●"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PANINHO BOCA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66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Nunito SemiBold"/>
              <a:buChar char="●"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PANO DE PRATO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66" name="Google Shape;466;p67"/>
          <p:cNvSpPr txBox="1"/>
          <p:nvPr/>
        </p:nvSpPr>
        <p:spPr>
          <a:xfrm>
            <a:off x="7101925" y="53100"/>
            <a:ext cx="1760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PRÉ NATAL</a:t>
            </a:r>
            <a:endParaRPr sz="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Nunito SemiBold"/>
              <a:buChar char="●"/>
            </a:pPr>
            <a:r>
              <a:rPr lang="pt-BR" sz="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GERAL 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467" name="Google Shape;467;p67"/>
          <p:cNvPicPr preferRelativeResize="0"/>
          <p:nvPr/>
        </p:nvPicPr>
        <p:blipFill rotWithShape="1">
          <a:blip r:embed="rId21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68" name="Google Shape;468;p67"/>
          <p:cNvPicPr preferRelativeResize="0"/>
          <p:nvPr/>
        </p:nvPicPr>
        <p:blipFill rotWithShape="1">
          <a:blip r:embed="rId2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68"/>
          <p:cNvSpPr txBox="1"/>
          <p:nvPr/>
        </p:nvSpPr>
        <p:spPr>
          <a:xfrm>
            <a:off x="2118600" y="2176025"/>
            <a:ext cx="4453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JORNADAS DE CONTEÚDOS PARA O PAI 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474" name="Google Shape;474;p68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75" name="Google Shape;475;p6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Google Shape;480;p69"/>
          <p:cNvPicPr preferRelativeResize="0"/>
          <p:nvPr/>
        </p:nvPicPr>
        <p:blipFill rotWithShape="1">
          <a:blip r:embed="rId3">
            <a:alphaModFix/>
          </a:blip>
          <a:srcRect b="22587" l="11083" r="15419" t="10365"/>
          <a:stretch/>
        </p:blipFill>
        <p:spPr>
          <a:xfrm>
            <a:off x="0" y="0"/>
            <a:ext cx="4571999" cy="5175272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69"/>
          <p:cNvSpPr txBox="1"/>
          <p:nvPr/>
        </p:nvSpPr>
        <p:spPr>
          <a:xfrm>
            <a:off x="5120550" y="771300"/>
            <a:ext cx="3422100" cy="42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pt-BR" sz="2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Ênio Cavalcante</a:t>
            </a:r>
            <a:endParaRPr b="1" sz="2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lang="pt-BR" sz="13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ator/transmissor</a:t>
            </a:r>
            <a:endParaRPr b="1" sz="13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lang="pt-BR" sz="13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Papai tá Aqui</a:t>
            </a:r>
            <a:endParaRPr b="1" sz="2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Ator desde 1997, estudou na Escola Municipal Professor Antônio Severiano de Araújo e participou da primeira oficina de teatro com a professora Iranir Alves, a atuação no Grupo de Teatro Facetas, Mutretas e Outras HIstórias, e a atuação em produções da TV Globo, no curta metragem Sideral - indicado à Palma de Ouro em Cannes, e do personagem Jeremias na série “Cangaço Novo” da plataforma Prime Vídeo.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Atuou em: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Cangaço Novo Amaz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Delegado Cinemoscópio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Sideral GloboPlay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Fim de Semana no Paraíso Selvagem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Alecrim e o Sonho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Guerreiros do Sol, Globoplay</a:t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82" name="Google Shape;482;p6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3" name="Google Shape;483;p69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70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</a:t>
            </a: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SOU PAI E AGORA</a:t>
            </a: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?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(foco no pré-natal e parto)</a:t>
            </a:r>
            <a:endParaRPr sz="25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489" name="Google Shape;489;p70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0" name="Google Shape;490;p7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95" name="Google Shape;495;p7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6" name="Google Shape;496;p71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71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8" name="Google Shape;498;p71"/>
          <p:cNvSpPr txBox="1"/>
          <p:nvPr/>
        </p:nvSpPr>
        <p:spPr>
          <a:xfrm>
            <a:off x="5532900" y="360000"/>
            <a:ext cx="3243900" cy="19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1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NASCE UM PAPAI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PAI QUE EU QUERO SER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CONVERSE COM SUA PARCEIRA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Reserve um tempo para conversar 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com sua parceira. 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9" name="Google Shape;499;p71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pic>
        <p:nvPicPr>
          <p:cNvPr id="500" name="Google Shape;500;p71" title="1_CONVERSE_COM_SUA_PARCEIRA_Jorn_da_Pré_Natal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69100" y="1267248"/>
            <a:ext cx="440200" cy="44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71"/>
          <p:cNvSpPr txBox="1"/>
          <p:nvPr/>
        </p:nvSpPr>
        <p:spPr>
          <a:xfrm>
            <a:off x="366125" y="2183575"/>
            <a:ext cx="1721100" cy="24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 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 VÍDEOS PAPAI TÁ AQUI 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53499" lvl="0" marL="179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Nunito"/>
              <a:buChar char="●"/>
            </a:pPr>
            <a:r>
              <a:rPr b="1" lang="pt-BR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pai que eu quero ser</a:t>
            </a:r>
            <a:endParaRPr b="1"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53499" lvl="0" marL="179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Nunito"/>
              <a:buChar char="●"/>
            </a:pPr>
            <a:r>
              <a:rPr b="1" lang="pt-BR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Nasce um Papai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02" name="Google Shape;502;p71" title="NASCE UM PAI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16450" y="2276100"/>
            <a:ext cx="1459326" cy="2594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71" title="O PAI QUE EU QUERO SER.mp4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726850" y="2276083"/>
            <a:ext cx="1459326" cy="2594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7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138829" y="355925"/>
            <a:ext cx="1721099" cy="1721099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09" name="Google Shape;509;p7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0" name="Google Shape;510;p7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72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2" name="Google Shape;512;p72"/>
          <p:cNvSpPr txBox="1"/>
          <p:nvPr/>
        </p:nvSpPr>
        <p:spPr>
          <a:xfrm>
            <a:off x="5532900" y="360002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2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PARTICIPE DAS TAREFAS DOMÉSTICAS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se ofereça para carregar peso e fazer alguma atividade que exige mais esforço físico. 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13" name="Google Shape;513;p72" title="2_PARTICIPE_DAS_TAREFAS_DOMESTICAS_Jorn_da_Pré_Natal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56025" y="2834845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72" title="JORNADA_PAPAI TA AQUI_2_PARTICIPE DAS TAREFAS DOMESTICAS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56035" y="359988"/>
            <a:ext cx="2277975" cy="2277975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72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516" name="Google Shape;516;p72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21" name="Google Shape;521;p7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2" name="Google Shape;522;p7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73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4" name="Google Shape;524;p73"/>
          <p:cNvSpPr txBox="1"/>
          <p:nvPr/>
        </p:nvSpPr>
        <p:spPr>
          <a:xfrm>
            <a:off x="5532900" y="360000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3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AJUDE SUA PARCEIRA A SE ALIMENTAR BEM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Escolha uma refeição para preparar hoje e depois lave a louça. 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25" name="Google Shape;525;p73" title="3_AJUDE_SUA_PARCEIRA_A_SE_ALIMENTAR BEM_Jorn_da_Pré_Natal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67200" y="2834850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73" title="JORNADA_PAPAI TA AQUI_3_AJUDE SUA PARCEIRA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67197" y="360000"/>
            <a:ext cx="2266800" cy="22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p73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528" name="Google Shape;528;p73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oogle Shape;204;p47"/>
          <p:cNvGrpSpPr/>
          <p:nvPr/>
        </p:nvGrpSpPr>
        <p:grpSpPr>
          <a:xfrm>
            <a:off x="3770683" y="3641273"/>
            <a:ext cx="3056260" cy="944901"/>
            <a:chOff x="4684963" y="4006500"/>
            <a:chExt cx="3171052" cy="977450"/>
          </a:xfrm>
        </p:grpSpPr>
        <p:pic>
          <p:nvPicPr>
            <p:cNvPr id="205" name="Google Shape;205;p47"/>
            <p:cNvPicPr preferRelativeResize="0"/>
            <p:nvPr/>
          </p:nvPicPr>
          <p:blipFill rotWithShape="1">
            <a:blip r:embed="rId3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47"/>
            <p:cNvPicPr preferRelativeResize="0"/>
            <p:nvPr/>
          </p:nvPicPr>
          <p:blipFill rotWithShape="1">
            <a:blip r:embed="rId3">
              <a:alphaModFix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7" name="Google Shape;207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7600" y="437274"/>
            <a:ext cx="4770999" cy="3969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8" name="Google Shape;208;p47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09" name="Google Shape;209;p47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33" name="Google Shape;533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4" name="Google Shape;534;p7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74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36" name="Google Shape;536;p74"/>
          <p:cNvSpPr txBox="1"/>
          <p:nvPr/>
        </p:nvSpPr>
        <p:spPr>
          <a:xfrm>
            <a:off x="5532900" y="360000"/>
            <a:ext cx="3243900" cy="17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4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ESCREVAM UMA CARTA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Visualize-se como o pai que deseja ser para seu filho ou filha. 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37" name="Google Shape;537;p74" title="4_ESCREVAM_UMA_CARTA_Jorn_da_Pré_Natal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11900" y="2834850"/>
            <a:ext cx="650525" cy="650525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74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pic>
        <p:nvPicPr>
          <p:cNvPr id="539" name="Google Shape;539;p7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11900" y="360000"/>
            <a:ext cx="2222100" cy="222210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74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45" name="Google Shape;545;p7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6" name="Google Shape;546;p7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p75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8" name="Google Shape;548;p75"/>
          <p:cNvSpPr txBox="1"/>
          <p:nvPr/>
        </p:nvSpPr>
        <p:spPr>
          <a:xfrm>
            <a:off x="5532900" y="360000"/>
            <a:ext cx="3243900" cy="15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5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FAÇA UMA LISTA DE PERGUNTAS PARA O MÉDICO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Estejam preparados para a próxima consulta médica.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49" name="Google Shape;549;p75" title="5_FAÇA_UMA_LISTA_DE_PERGUNTAS PPARA_O_MEDICO_Jorn_da_Pré_Natal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67200" y="2924450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75" title="JORNADA_PAPAI TA AQUI_5_FAÇA UMA LISTA DE PERGUNTAS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67210" y="360000"/>
            <a:ext cx="2266800" cy="22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75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552" name="Google Shape;552;p75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57" name="Google Shape;557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8" name="Google Shape;558;p76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76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60" name="Google Shape;560;p76"/>
          <p:cNvSpPr txBox="1"/>
          <p:nvPr/>
        </p:nvSpPr>
        <p:spPr>
          <a:xfrm>
            <a:off x="5532900" y="360000"/>
            <a:ext cx="3243900" cy="15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6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PRATIQUE O CONTATO PELE A PELE E CANTE PARA O BEBÊ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Desfrute com sua parceira esse momento de conexão.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61" name="Google Shape;561;p76" title="6_PRATIQUE_O_CONTATO_PELE_A_PELE_COM_BEBÊ_Jorn_da_Pré_Natal.wav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89550" y="2900379"/>
            <a:ext cx="585000" cy="5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76" title="JORNADA_PAPAI TA AQUI_6_PRATIQUE O CONTATO PELE A PELE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89548" y="360000"/>
            <a:ext cx="2244450" cy="2244450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p76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564" name="Google Shape;564;p76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69" name="Google Shape;569;p7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70" name="Google Shape;570;p77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77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72" name="Google Shape;572;p77"/>
          <p:cNvSpPr txBox="1"/>
          <p:nvPr/>
        </p:nvSpPr>
        <p:spPr>
          <a:xfrm>
            <a:off x="5532900" y="360003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7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PREPARE-SE PARA O DIA DO PARTO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Mantenha contato com familiares e amigos que possam oferecer suporte.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73" name="Google Shape;573;p77" title="7_PREPARECE_PARA_O DIA_DO_PARTO_Jorn_da_Pré_Natal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56000" y="2900375"/>
            <a:ext cx="585000" cy="5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77" title="JORNADA_PAPAI TA AQUI_7_PREPARE-SE PARA O DIA DO PARTO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56000" y="360000"/>
            <a:ext cx="2277998" cy="2277998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77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576" name="Google Shape;576;p77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81" name="Google Shape;581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2" name="Google Shape;582;p78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p78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84" name="Google Shape;584;p78"/>
          <p:cNvSpPr txBox="1"/>
          <p:nvPr/>
        </p:nvSpPr>
        <p:spPr>
          <a:xfrm>
            <a:off x="5532900" y="360000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8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DÊ SUPORTE EMOCIONAL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Esteja atento aos sinais de parto e saiba como agir quando chegar o momento.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5" name="Google Shape;585;p78" title="8_DE_SUPORTE_EMOCIONAL _Jorn_da_Pré_Natal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66588" y="2924450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78" title="JORNADA_PAPAI TA AQUI_8_DE SUPORTE EMOCIONAL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66598" y="360000"/>
            <a:ext cx="2367398" cy="2367398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p78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588" name="Google Shape;588;p78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79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</a:t>
            </a: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PAI PRESENTE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(mais genérica sobre a fase do bebê)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594" name="Google Shape;594;p79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95" name="Google Shape;595;p7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Google Shape;600;p80" title="PACTO DA PATERNIDAD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8075" y="2052425"/>
            <a:ext cx="1467925" cy="26096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01" name="Google Shape;601;p8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2" name="Google Shape;602;p8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80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4" name="Google Shape;604;p80"/>
          <p:cNvSpPr txBox="1"/>
          <p:nvPr/>
        </p:nvSpPr>
        <p:spPr>
          <a:xfrm>
            <a:off x="366125" y="2183575"/>
            <a:ext cx="1721100" cy="21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 VÍDEOS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5" name="Google Shape;605;p80"/>
          <p:cNvSpPr txBox="1"/>
          <p:nvPr/>
        </p:nvSpPr>
        <p:spPr>
          <a:xfrm>
            <a:off x="6394025" y="342375"/>
            <a:ext cx="2385600" cy="1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1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PACTO DA PATERNIDADE BOA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Quem faz o pacto da presença paterna sempre vai olhar para todas as crianças e VER com o cuidado de um pai, vai respeitar, ensinar e proteger sempre. 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06" name="Google Shape;606;p80" title="FIGURINHA_PACTO DA PATERNIDADE(1)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51275" y="3811766"/>
            <a:ext cx="804074" cy="850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80" title="JORNADA_PAPAI TA AQUI_9 PACTO DA PATERNIDADE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28075" y="436200"/>
            <a:ext cx="1467923" cy="1467923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80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pic>
        <p:nvPicPr>
          <p:cNvPr id="609" name="Google Shape;609;p80" title="O PAI QUE EU QUERO SER.mp4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08325" y="1156583"/>
            <a:ext cx="1459326" cy="2594366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80"/>
          <p:cNvSpPr txBox="1"/>
          <p:nvPr/>
        </p:nvSpPr>
        <p:spPr>
          <a:xfrm>
            <a:off x="3025650" y="820800"/>
            <a:ext cx="1721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</a:t>
            </a:r>
            <a:r>
              <a:rPr b="1" lang="pt-BR" sz="9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pai que eu quero ser</a:t>
            </a:r>
            <a:endParaRPr sz="13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Google Shape;615;p81" title="NEM QUE SEJA QUINZE MINUTO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5775" y="360000"/>
            <a:ext cx="1619225" cy="28786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16" name="Google Shape;616;p8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7" name="Google Shape;617;p81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18" name="Google Shape;618;p81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9" name="Google Shape;619;p81"/>
          <p:cNvSpPr txBox="1"/>
          <p:nvPr/>
        </p:nvSpPr>
        <p:spPr>
          <a:xfrm>
            <a:off x="6394025" y="360000"/>
            <a:ext cx="2385600" cy="14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2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NEM QUE SEJA QUINZE MINUTOS</a:t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Vou deixar essa dica pra você: deixe de lado celular, boleto, preocupação, olhe para a sua filha ou seu filho no olho e diga: pronto, PAPAI tá aqui pra você. 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20" name="Google Shape;620;p8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90660" y="2601850"/>
            <a:ext cx="1440874" cy="1475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81" title="JORNADA_PAPAI TA AQUI_10 NEM QUE SEJA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88801" y="360000"/>
            <a:ext cx="1823573" cy="1823573"/>
          </a:xfrm>
          <a:prstGeom prst="rect">
            <a:avLst/>
          </a:prstGeom>
          <a:noFill/>
          <a:ln>
            <a:noFill/>
          </a:ln>
        </p:spPr>
      </p:pic>
      <p:sp>
        <p:nvSpPr>
          <p:cNvPr id="622" name="Google Shape;622;p81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623" name="Google Shape;623;p81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28" name="Google Shape;628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9" name="Google Shape;629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82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1" name="Google Shape;631;p82"/>
          <p:cNvSpPr txBox="1"/>
          <p:nvPr/>
        </p:nvSpPr>
        <p:spPr>
          <a:xfrm>
            <a:off x="6394025" y="342375"/>
            <a:ext cx="2385600" cy="14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3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NADA DE GUERRA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Imagina que coisa boa você chegar em casa e dizer: "Papai tá aqui". E isso é uma alegria na vida do seu filho ou da sua filha e nunca um medo.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32" name="Google Shape;632;p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29775" y="2599626"/>
            <a:ext cx="1523876" cy="1266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82" title="NADA DE GUERRA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2076" y="360000"/>
            <a:ext cx="1622924" cy="2885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82" title="JORNADA_PAPAI TA AQUI_11_NADA DE GUERRA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91162" y="360000"/>
            <a:ext cx="1801102" cy="1801102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82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636" name="Google Shape;636;p82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41" name="Google Shape;641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2" name="Google Shape;642;p8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p83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4" name="Google Shape;644;p83"/>
          <p:cNvSpPr txBox="1"/>
          <p:nvPr/>
        </p:nvSpPr>
        <p:spPr>
          <a:xfrm>
            <a:off x="6394025" y="356550"/>
            <a:ext cx="2382900" cy="16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4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COISA DE PAI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Homem tem que ter coragem sim, coragem pra dizer EU SOU PAI PRESENTE, e tem que ser forte sim, forte para aprender o que não sabe.</a:t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45" name="Google Shape;645;p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29775" y="2564800"/>
            <a:ext cx="1456400" cy="137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p83" title="video 04 - coisa de pai v2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45250" y="381000"/>
            <a:ext cx="1649751" cy="2932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p83" title="JORNADA_PAPAI TA AQUI_12_COISA DE PAI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561325" y="381000"/>
            <a:ext cx="1876200" cy="1876200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83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9" name="Google Shape;649;p83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48"/>
          <p:cNvPicPr preferRelativeResize="0"/>
          <p:nvPr/>
        </p:nvPicPr>
        <p:blipFill rotWithShape="1">
          <a:blip r:embed="rId3">
            <a:alphaModFix/>
          </a:blip>
          <a:srcRect b="6676" l="1748" r="0" t="11100"/>
          <a:stretch/>
        </p:blipFill>
        <p:spPr>
          <a:xfrm>
            <a:off x="0" y="-125"/>
            <a:ext cx="92693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48"/>
          <p:cNvSpPr txBox="1"/>
          <p:nvPr/>
        </p:nvSpPr>
        <p:spPr>
          <a:xfrm>
            <a:off x="754575" y="1688700"/>
            <a:ext cx="34986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vindas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vindos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216" name="Google Shape;216;p4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7" name="Google Shape;217;p48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BL_pedeinfancia personagens rgb-amarelo.png" id="218" name="Google Shape;218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32125" y="1237399"/>
            <a:ext cx="2361724" cy="2361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54" name="Google Shape;654;p8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5" name="Google Shape;655;p8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56" name="Google Shape;656;p84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7" name="Google Shape;657;p84"/>
          <p:cNvSpPr txBox="1"/>
          <p:nvPr/>
        </p:nvSpPr>
        <p:spPr>
          <a:xfrm>
            <a:off x="6394025" y="360000"/>
            <a:ext cx="24150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5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CRIANDO MEMÓRIAS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Diversão é bom e todo mundo gosta, né? E dá pra gente aprender desde cedo a incluir nossos filhos em alguns passeios que a gente gosta de fazer sozinho. </a:t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58" name="Google Shape;658;p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85450" y="2627375"/>
            <a:ext cx="1377226" cy="129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" name="Google Shape;659;p84" title="CRIANDO MEMORIAS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4725" y="359993"/>
            <a:ext cx="1620275" cy="2880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" name="Google Shape;660;p84" title="JORNADA_PAPAI TA AQUI_13_CRIANDO MEMORIAS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47200" y="366600"/>
            <a:ext cx="1887000" cy="18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1" name="Google Shape;661;p84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662" name="Google Shape;662;p84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67" name="Google Shape;667;p8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68" name="Google Shape;668;p8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85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0" name="Google Shape;670;p85"/>
          <p:cNvSpPr txBox="1"/>
          <p:nvPr/>
        </p:nvSpPr>
        <p:spPr>
          <a:xfrm>
            <a:off x="6394025" y="360000"/>
            <a:ext cx="2381100" cy="15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6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TAL PAI, TAL FILHO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Veste a capa do Pai Presente que cria dando bons exemplos, que cria sem gritos, violência e humilhação. </a:t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71" name="Google Shape;671;p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7650" y="2602500"/>
            <a:ext cx="1411176" cy="11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85" title="TAL PAI TAL FILHO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5776" y="360000"/>
            <a:ext cx="1619225" cy="287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85" title="JORNADA_PAPAI TA AQUI_14_TAL PAI TAL FILHO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710551" y="382474"/>
            <a:ext cx="1801102" cy="1801102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85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675" name="Google Shape;675;p85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80" name="Google Shape;680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81" name="Google Shape;681;p86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82" name="Google Shape;682;p86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83" name="Google Shape;683;p86"/>
          <p:cNvSpPr txBox="1"/>
          <p:nvPr/>
        </p:nvSpPr>
        <p:spPr>
          <a:xfrm>
            <a:off x="6394025" y="360000"/>
            <a:ext cx="23826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7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CONTE HISTÓRIAS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Tem três coisas maravilhosas que a gente pode fazer com nossos filhos. A gente pode cantar, brincar e, meu preferido: contar história.</a:t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84" name="Google Shape;684;p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95609" y="2389000"/>
            <a:ext cx="1231352" cy="115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86" title="CONTE HISTORIAS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5780" y="359999"/>
            <a:ext cx="1619225" cy="2878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86" title="JORNADA_PAPAI TA AQUI_15_CONTE HISTORIAS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86725" y="360000"/>
            <a:ext cx="1823573" cy="1823573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86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688" name="Google Shape;688;p86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93" name="Google Shape;693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4" name="Google Shape;694;p87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95" name="Google Shape;695;p87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6" name="Google Shape;696;p87"/>
          <p:cNvSpPr txBox="1"/>
          <p:nvPr/>
        </p:nvSpPr>
        <p:spPr>
          <a:xfrm>
            <a:off x="6394025" y="360000"/>
            <a:ext cx="2382600" cy="15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8</a:t>
            </a:r>
            <a:endParaRPr b="1" sz="1100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NÃO TENHA VERGONHA DE SE EMOCIONAR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Você já reparou que desde que a gente é pequeno a gente aprende a ser um homem forte e brabo.</a:t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 pouca gente ensina aos homens sobre sentimentos?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97" name="Google Shape;697;p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8438" y="2381375"/>
            <a:ext cx="1425324" cy="131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87" title="NAO TENHA VERGONHA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5775" y="360000"/>
            <a:ext cx="1619225" cy="2878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87" title="JORNADA_PAPAI TA AQUI_16_NAO TENHA VERGONHA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704963" y="360000"/>
            <a:ext cx="1812277" cy="1812277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87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sz="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/>
          </a:p>
        </p:txBody>
      </p:sp>
      <p:sp>
        <p:nvSpPr>
          <p:cNvPr id="701" name="Google Shape;701;p87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0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sz="10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sz="1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88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Envio das Jornadas ao pai</a:t>
            </a:r>
            <a:endParaRPr sz="55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707" name="Google Shape;707;p88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08" name="Google Shape;708;p8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13" name="Google Shape;713;p8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4" name="Google Shape;714;p89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5" name="Google Shape;715;p89"/>
          <p:cNvSpPr txBox="1"/>
          <p:nvPr/>
        </p:nvSpPr>
        <p:spPr>
          <a:xfrm>
            <a:off x="366125" y="360000"/>
            <a:ext cx="7332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Envio das Jornadas para os pais</a:t>
            </a:r>
            <a:endParaRPr b="1" sz="15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6" name="Google Shape;716;p89"/>
          <p:cNvSpPr txBox="1"/>
          <p:nvPr/>
        </p:nvSpPr>
        <p:spPr>
          <a:xfrm>
            <a:off x="483350" y="1192925"/>
            <a:ext cx="2945700" cy="26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3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1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. vocês receberão os conteúdos organizados por dia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3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2</a:t>
            </a:r>
            <a:r>
              <a:rPr b="1" lang="pt-BR" sz="13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.</a:t>
            </a:r>
            <a:r>
              <a:rPr b="1" lang="pt-BR" sz="16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recomendação é que  enviem para os pais 2 x por semana nos grupos ou listas de transmissão com eles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sz="15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13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3.</a:t>
            </a:r>
            <a:r>
              <a:rPr b="1" lang="pt-BR" sz="16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quando possível o contato presencial com os pais na rotina,  conversem sobre os conteúdos, os  incentivem a usufruir, refletir e agir</a:t>
            </a:r>
            <a:endParaRPr b="1" sz="15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17" name="Google Shape;717;p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68775" y="1472550"/>
            <a:ext cx="1555050" cy="271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p8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60950" y="1472550"/>
            <a:ext cx="1555038" cy="2736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8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41003" y="435945"/>
            <a:ext cx="1762363" cy="381423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20" name="Google Shape;720;p89"/>
          <p:cNvCxnSpPr/>
          <p:nvPr/>
        </p:nvCxnSpPr>
        <p:spPr>
          <a:xfrm rot="10800000">
            <a:off x="2773650" y="1507225"/>
            <a:ext cx="1828800" cy="14472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A6CE39"/>
            </a:solidFill>
            <a:prstDash val="solid"/>
            <a:round/>
            <a:headEnd len="med" w="med" type="triangle"/>
            <a:tailEnd len="med" w="med" type="none"/>
          </a:ln>
        </p:spPr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90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</a:t>
            </a: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odas de conversa</a:t>
            </a:r>
            <a:endParaRPr sz="55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726" name="Google Shape;726;p90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27" name="Google Shape;727;p9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91"/>
          <p:cNvSpPr txBox="1"/>
          <p:nvPr/>
        </p:nvSpPr>
        <p:spPr>
          <a:xfrm>
            <a:off x="571750" y="1531500"/>
            <a:ext cx="3927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33" name="Google Shape;733;p9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4" name="Google Shape;734;p91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p91"/>
          <p:cNvPicPr preferRelativeResize="0"/>
          <p:nvPr/>
        </p:nvPicPr>
        <p:blipFill rotWithShape="1">
          <a:blip r:embed="rId5">
            <a:alphaModFix/>
          </a:blip>
          <a:srcRect b="15586" l="10454" r="9921" t="16436"/>
          <a:stretch/>
        </p:blipFill>
        <p:spPr>
          <a:xfrm>
            <a:off x="4792375" y="590700"/>
            <a:ext cx="3927901" cy="3209774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91"/>
          <p:cNvSpPr txBox="1"/>
          <p:nvPr/>
        </p:nvSpPr>
        <p:spPr>
          <a:xfrm>
            <a:off x="366125" y="513275"/>
            <a:ext cx="4020300" cy="46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3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RODAS DE CONVERSA</a:t>
            </a:r>
            <a:endParaRPr b="1" sz="23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promover as rodas de conversa com os homens</a:t>
            </a:r>
            <a:endParaRPr sz="2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UTILIZEM OS VÍDEOS DA JORNADA - PAI PRESENTE PARA ABRIR AS CONVERSAS</a:t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RECOMENDAMOS A REALIZAÇÃO DE RODAS QUINZENAIS</a:t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(assistir junto aos vídeos e conversar sobre eles)</a:t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SUGESTÃO:</a:t>
            </a:r>
            <a:endParaRPr sz="1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PAI QUE QUERO SER</a:t>
            </a:r>
            <a:endParaRPr i="1"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COISA DE HOMEM</a:t>
            </a:r>
            <a:endParaRPr i="1"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NADA DE GUERRA</a:t>
            </a:r>
            <a:endParaRPr i="1"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NEM QUE SEJA 15 MINUTOS</a:t>
            </a:r>
            <a:endParaRPr i="1" sz="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7" name="Google Shape;737;p91"/>
          <p:cNvSpPr txBox="1"/>
          <p:nvPr/>
        </p:nvSpPr>
        <p:spPr>
          <a:xfrm>
            <a:off x="4792375" y="3924300"/>
            <a:ext cx="3927900" cy="8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3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</a:t>
            </a:r>
            <a:r>
              <a:rPr i="1" lang="pt-BR" sz="13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muito interessante também utilizar os vídeos da sensibilização com os especialistas que vocês assistiram aqui</a:t>
            </a:r>
            <a:endParaRPr i="1" sz="16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42" name="Google Shape;742;p9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3" name="Google Shape;743;p9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9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6" cy="2717801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92"/>
          <p:cNvSpPr txBox="1"/>
          <p:nvPr/>
        </p:nvSpPr>
        <p:spPr>
          <a:xfrm>
            <a:off x="999600" y="739625"/>
            <a:ext cx="2768400" cy="33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lang="pt-BR" sz="15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As rodas de conversa </a:t>
            </a:r>
            <a:r>
              <a:rPr lang="pt-BR" sz="15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são oportunidades valiosas para criar uma rede de apoio e fortalecer a parceria entre os pais. Ao abrir espaço e fornecer informações para discussão sobre os conteúdos distribuídos, você estará promovendo uma paternidade ativa e um cenário favorável a relações familiares mais saudáveis.</a:t>
            </a:r>
            <a:endParaRPr i="0" sz="1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0" name="Google Shape;750;p9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1" name="Google Shape;751;p9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93"/>
          <p:cNvSpPr txBox="1"/>
          <p:nvPr/>
        </p:nvSpPr>
        <p:spPr>
          <a:xfrm>
            <a:off x="817225" y="1274400"/>
            <a:ext cx="3557400" cy="40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1: PLANEJAMENTO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Agenda, duração, recursos, materiais de apoio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2: DIVULGAÇÃO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Convites, panfletos com antecedência - explique brevemente os temas que serão abordados e a importância da participação dos pais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3: ESTRUTURA DA RODA DE CONVERSA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Cadeiras em círculo para promover a interação e o diálogo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Introdução sobre o propósito do encontro e a importância dos temas em discussão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Regras básicas</a:t>
            </a:r>
            <a:endParaRPr b="0" i="0" sz="1200" u="none" cap="none" strike="noStrike">
              <a:solidFill>
                <a:schemeClr val="lt1"/>
              </a:solidFill>
              <a:highlight>
                <a:srgbClr val="FFFF00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53" name="Google Shape;753;p93"/>
          <p:cNvSpPr txBox="1"/>
          <p:nvPr/>
        </p:nvSpPr>
        <p:spPr>
          <a:xfrm>
            <a:off x="4797300" y="1219200"/>
            <a:ext cx="3557400" cy="3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4: ABORDAGEM DO TEMA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Reflexão, dados e importância </a:t>
            </a: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do tema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5: DIÁLOGO E TROCA DE EXPERIÊNCIAS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Participação ativa dos pais - troca de experiências, dúvidas, desafios e práticas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6: ENCERRAMENTO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Resumo dos principais pontos discutidos e das conclusões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Agradecimento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7: AVALIAÇÃO E CONTINUIDADE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</a:t>
            </a: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eedback dos pais e ajustes nas din</a:t>
            </a: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âmicas</a:t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54" name="Google Shape;754;p93"/>
          <p:cNvSpPr txBox="1"/>
          <p:nvPr/>
        </p:nvSpPr>
        <p:spPr>
          <a:xfrm>
            <a:off x="426425" y="322475"/>
            <a:ext cx="84105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Dicas para as rodas de conversa</a:t>
            </a:r>
            <a:endParaRPr sz="49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9"/>
          <p:cNvSpPr txBox="1"/>
          <p:nvPr/>
        </p:nvSpPr>
        <p:spPr>
          <a:xfrm>
            <a:off x="4572000" y="1471050"/>
            <a:ext cx="42048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programa que já tem mais de 3 anos e trabalha temas urgentes, tendo como princípio 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INTERAÇÃO POSITIVA entre cuidador e crianças.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Cuidar de quem cuida </a:t>
            </a:r>
            <a:endParaRPr b="1" sz="2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urgente.</a:t>
            </a:r>
            <a:endParaRPr b="1" sz="2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25" name="Google Shape;225;p49"/>
          <p:cNvPicPr preferRelativeResize="0"/>
          <p:nvPr/>
        </p:nvPicPr>
        <p:blipFill rotWithShape="1">
          <a:blip r:embed="rId3">
            <a:alphaModFix/>
          </a:blip>
          <a:srcRect b="17051" l="72028" r="5339" t="6828"/>
          <a:stretch/>
        </p:blipFill>
        <p:spPr>
          <a:xfrm>
            <a:off x="655725" y="1150025"/>
            <a:ext cx="3616774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6" name="Google Shape;226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9825" y="3345590"/>
            <a:ext cx="1048375" cy="2116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7" name="Google Shape;227;p49"/>
          <p:cNvPicPr preferRelativeResize="0"/>
          <p:nvPr/>
        </p:nvPicPr>
        <p:blipFill rotWithShape="1">
          <a:blip r:embed="rId5">
            <a:alphaModFix/>
          </a:blip>
          <a:srcRect b="2579" l="0" r="0" t="2570"/>
          <a:stretch/>
        </p:blipFill>
        <p:spPr>
          <a:xfrm>
            <a:off x="2535299" y="3345596"/>
            <a:ext cx="874495" cy="211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8" name="Google Shape;228;p49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9" name="Google Shape;229;p49"/>
          <p:cNvPicPr preferRelativeResize="0"/>
          <p:nvPr/>
        </p:nvPicPr>
        <p:blipFill rotWithShape="1">
          <a:blip r:embed="rId7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" name="Google Shape;759;p94"/>
          <p:cNvPicPr preferRelativeResize="0"/>
          <p:nvPr/>
        </p:nvPicPr>
        <p:blipFill rotWithShape="1">
          <a:blip r:embed="rId3">
            <a:alphaModFix/>
          </a:blip>
          <a:srcRect b="34568" l="28735" r="32258" t="32412"/>
          <a:stretch/>
        </p:blipFill>
        <p:spPr>
          <a:xfrm>
            <a:off x="564925" y="1655100"/>
            <a:ext cx="4007075" cy="1909748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p94"/>
          <p:cNvSpPr txBox="1"/>
          <p:nvPr/>
        </p:nvSpPr>
        <p:spPr>
          <a:xfrm>
            <a:off x="4719100" y="1280825"/>
            <a:ext cx="4057500" cy="261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dúvida e organização do compartilhamento contate o líder Papai Tá Aqui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sua secretaria.</a:t>
            </a:r>
            <a:endParaRPr sz="55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95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ANEXO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tutorial de como criar um grupo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ou lista de transmissão no WhatsApp</a:t>
            </a:r>
            <a:endParaRPr sz="3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766" name="Google Shape;766;p95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7" name="Google Shape;767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96"/>
          <p:cNvSpPr txBox="1"/>
          <p:nvPr/>
        </p:nvSpPr>
        <p:spPr>
          <a:xfrm>
            <a:off x="366125" y="360000"/>
            <a:ext cx="1721100" cy="378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1. Abra o WhatsApp no celular, </a:t>
            </a:r>
            <a:r>
              <a:rPr lang="pt-BR" sz="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selecione a aba “Conversas”, </a:t>
            </a:r>
            <a:r>
              <a:rPr lang="pt-BR" sz="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clique no ícone "+", selecione se deseja criar um grupo ou lista de transmissão. Toque em </a:t>
            </a:r>
            <a:r>
              <a:rPr lang="pt-BR" sz="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“Novo grupo”ou </a:t>
            </a:r>
            <a:r>
              <a:rPr lang="pt-BR" sz="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“Nova transmissão”; Escolha os contatos que deseja adicionar; No caso de Grupo, dê um nome ao grupo; Clique em “Criar”;Pronto! O grupo ou a lista de transmissão estão criados e você já pode enviar mensagens.</a:t>
            </a:r>
            <a:endParaRPr sz="8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CARACTERÍSTICAS</a:t>
            </a:r>
            <a:endParaRPr b="1" sz="5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Grupo:</a:t>
            </a:r>
            <a:r>
              <a:rPr lang="pt-BR" sz="5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um grupo de WhatsApp nada mais é do que um espaço virtual reservado para determinado contingente de pessoas. Isso significa que todos os membros deste espaço terão acesso, simultaneamente, a todas as mensagens e arquivos ali enviados. Se necessário, é possível restringir o grupo para que apenas administradores possam enviar mensagens. O software permite a adição de até 1.024 pessoas em um mesmo grupo.</a:t>
            </a:r>
            <a:endParaRPr sz="5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5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Lista de Transmissão:</a:t>
            </a:r>
            <a:r>
              <a:rPr lang="pt-BR" sz="5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 de forma geral, ela permite que um usuário envie simultaneamente uma mesma mensagem a vários contatos salvos. Para que o envio seja bem sucedido, é necessário que o destinatário também tenha seu número salvo. Até o momento, é possível adicionar até 256 contatos em cada lista de transmissão. A diferença da lista de transmissão para os grupos é que a lista é uma via de mão única para comunicação: apenas o criador da lista pode enviar mensagens. Caso o destinatário responda, um chat deve abrir para a conversa entre ambos, de maneira que os demais destinatários não tem qualquer contato entre si.</a:t>
            </a:r>
            <a:endParaRPr sz="5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4" name="Google Shape;774;p96"/>
          <p:cNvSpPr/>
          <p:nvPr/>
        </p:nvSpPr>
        <p:spPr>
          <a:xfrm>
            <a:off x="4726850" y="2426813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5" name="Google Shape;775;p96"/>
          <p:cNvSpPr txBox="1"/>
          <p:nvPr/>
        </p:nvSpPr>
        <p:spPr>
          <a:xfrm>
            <a:off x="6037350" y="2456100"/>
            <a:ext cx="402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OU</a:t>
            </a:r>
            <a:endParaRPr sz="800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776" name="Google Shape;776;p96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77" name="Google Shape;777;p9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8" name="Google Shape;778;p96"/>
          <p:cNvGrpSpPr/>
          <p:nvPr/>
        </p:nvGrpSpPr>
        <p:grpSpPr>
          <a:xfrm>
            <a:off x="5274325" y="152400"/>
            <a:ext cx="2115158" cy="4581200"/>
            <a:chOff x="6037350" y="152400"/>
            <a:chExt cx="2115158" cy="4581200"/>
          </a:xfrm>
        </p:grpSpPr>
        <p:pic>
          <p:nvPicPr>
            <p:cNvPr id="779" name="Google Shape;779;p9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037350" y="152400"/>
              <a:ext cx="2115158" cy="45810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0" name="Google Shape;780;p96"/>
            <p:cNvSpPr/>
            <p:nvPr/>
          </p:nvSpPr>
          <p:spPr>
            <a:xfrm>
              <a:off x="6096600" y="2090000"/>
              <a:ext cx="2009100" cy="2643600"/>
            </a:xfrm>
            <a:prstGeom prst="rect">
              <a:avLst/>
            </a:prstGeom>
            <a:solidFill>
              <a:srgbClr val="F1F1F1">
                <a:alpha val="9434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81" name="Google Shape;781;p96"/>
          <p:cNvSpPr/>
          <p:nvPr/>
        </p:nvSpPr>
        <p:spPr>
          <a:xfrm rot="10800000">
            <a:off x="6524616" y="1034391"/>
            <a:ext cx="195900" cy="205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2" name="Google Shape;782;p96"/>
          <p:cNvSpPr/>
          <p:nvPr/>
        </p:nvSpPr>
        <p:spPr>
          <a:xfrm rot="10800000">
            <a:off x="6524616" y="1796391"/>
            <a:ext cx="195900" cy="205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83" name="Google Shape;783;p96"/>
          <p:cNvGrpSpPr/>
          <p:nvPr/>
        </p:nvGrpSpPr>
        <p:grpSpPr>
          <a:xfrm>
            <a:off x="2561949" y="374808"/>
            <a:ext cx="2244271" cy="4434757"/>
            <a:chOff x="2447325" y="152400"/>
            <a:chExt cx="2358666" cy="4661296"/>
          </a:xfrm>
        </p:grpSpPr>
        <p:pic>
          <p:nvPicPr>
            <p:cNvPr id="784" name="Google Shape;784;p9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447325" y="152400"/>
              <a:ext cx="2115151" cy="458104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5" name="Google Shape;785;p96"/>
            <p:cNvSpPr/>
            <p:nvPr/>
          </p:nvSpPr>
          <p:spPr>
            <a:xfrm>
              <a:off x="2508550" y="1404225"/>
              <a:ext cx="2009100" cy="2864400"/>
            </a:xfrm>
            <a:prstGeom prst="rect">
              <a:avLst/>
            </a:prstGeom>
            <a:solidFill>
              <a:srgbClr val="F1F1F1">
                <a:alpha val="9434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96"/>
            <p:cNvSpPr/>
            <p:nvPr/>
          </p:nvSpPr>
          <p:spPr>
            <a:xfrm>
              <a:off x="4250101" y="388577"/>
              <a:ext cx="283800" cy="259200"/>
            </a:xfrm>
            <a:prstGeom prst="ellipse">
              <a:avLst/>
            </a:prstGeom>
            <a:noFill/>
            <a:ln cap="flat" cmpd="sng" w="28575">
              <a:solidFill>
                <a:srgbClr val="E045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96"/>
            <p:cNvSpPr/>
            <p:nvPr/>
          </p:nvSpPr>
          <p:spPr>
            <a:xfrm rot="10800000">
              <a:off x="4610091" y="415266"/>
              <a:ext cx="195900" cy="2058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E0454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96"/>
            <p:cNvSpPr/>
            <p:nvPr/>
          </p:nvSpPr>
          <p:spPr>
            <a:xfrm rot="-5400000">
              <a:off x="3859316" y="4612846"/>
              <a:ext cx="195900" cy="2058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E0454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3" name="Google Shape;793;p97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85222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sp>
        <p:nvSpPr>
          <p:cNvPr id="794" name="Google Shape;794;p97"/>
          <p:cNvSpPr txBox="1"/>
          <p:nvPr/>
        </p:nvSpPr>
        <p:spPr>
          <a:xfrm>
            <a:off x="366125" y="3752825"/>
            <a:ext cx="4210800" cy="10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32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Paternidade</a:t>
            </a:r>
            <a:endParaRPr b="1" sz="32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3200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Positiva</a:t>
            </a:r>
            <a:endParaRPr b="1" sz="32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95" name="Google Shape;795;p97"/>
          <p:cNvPicPr preferRelativeResize="0"/>
          <p:nvPr/>
        </p:nvPicPr>
        <p:blipFill rotWithShape="1">
          <a:blip r:embed="rId4">
            <a:alphaModFix/>
          </a:blip>
          <a:srcRect b="0" l="69869" r="3984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6" name="Google Shape;796;p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5018" y="444832"/>
            <a:ext cx="2255240" cy="1876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97" name="Google Shape;797;p9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98" name="Google Shape;798;p97"/>
          <p:cNvPicPr preferRelativeResize="0"/>
          <p:nvPr/>
        </p:nvPicPr>
        <p:blipFill rotWithShape="1">
          <a:blip r:embed="rId7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50"/>
          <p:cNvSpPr txBox="1"/>
          <p:nvPr/>
        </p:nvSpPr>
        <p:spPr>
          <a:xfrm>
            <a:off x="1598550" y="1579475"/>
            <a:ext cx="59469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disponibilizar tecnologias pedagógicas </a:t>
            </a: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desenvolvidas</a:t>
            </a: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por teóricos especializados e testadas pela comunidade, os municípios incluem em seus programas e secretarias ações desenhadas para somarem com o plano institucional já existente e trazerem resultados a curto prazo.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36" name="Google Shape;236;p50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7" name="Google Shape;237;p5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51"/>
          <p:cNvSpPr txBox="1"/>
          <p:nvPr/>
        </p:nvSpPr>
        <p:spPr>
          <a:xfrm>
            <a:off x="2087100" y="917525"/>
            <a:ext cx="49683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 já parou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pensar que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masculinidade e a violência andam juntas? 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43" name="Google Shape;243;p51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4" name="Google Shape;244;p5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52"/>
          <p:cNvPicPr preferRelativeResize="0"/>
          <p:nvPr/>
        </p:nvPicPr>
        <p:blipFill rotWithShape="1">
          <a:blip r:embed="rId3">
            <a:alphaModFix/>
          </a:blip>
          <a:srcRect b="38682" l="35183" r="57445" t="29898"/>
          <a:stretch/>
        </p:blipFill>
        <p:spPr>
          <a:xfrm>
            <a:off x="5864275" y="3659575"/>
            <a:ext cx="268652" cy="3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52"/>
          <p:cNvSpPr/>
          <p:nvPr/>
        </p:nvSpPr>
        <p:spPr>
          <a:xfrm>
            <a:off x="4679475" y="2507575"/>
            <a:ext cx="3228300" cy="6684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52"/>
          <p:cNvSpPr txBox="1"/>
          <p:nvPr/>
        </p:nvSpPr>
        <p:spPr>
          <a:xfrm>
            <a:off x="1236213" y="996450"/>
            <a:ext cx="3244500" cy="11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Os homens sofrem, </a:t>
            </a: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mas</a:t>
            </a: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sofrem calados e sozinhos.</a:t>
            </a:r>
            <a:endParaRPr sz="1400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2" name="Google Shape;252;p52"/>
          <p:cNvSpPr txBox="1"/>
          <p:nvPr/>
        </p:nvSpPr>
        <p:spPr>
          <a:xfrm>
            <a:off x="4679488" y="1491800"/>
            <a:ext cx="2722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 em cada </a:t>
            </a: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</a:t>
            </a: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homens</a:t>
            </a:r>
            <a:endParaRPr sz="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3" name="Google Shape;253;p52"/>
          <p:cNvSpPr txBox="1"/>
          <p:nvPr/>
        </p:nvSpPr>
        <p:spPr>
          <a:xfrm>
            <a:off x="4679488" y="1844863"/>
            <a:ext cx="2722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NÃO conversam sobre seus maiores medos e dúvidas com os amigos</a:t>
            </a:r>
            <a:endParaRPr sz="1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4" name="Google Shape;254;p52"/>
          <p:cNvSpPr txBox="1"/>
          <p:nvPr/>
        </p:nvSpPr>
        <p:spPr>
          <a:xfrm>
            <a:off x="4713625" y="2489075"/>
            <a:ext cx="112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70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%</a:t>
            </a:r>
            <a:r>
              <a:rPr lang="pt-BR" sz="3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endParaRPr sz="3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5" name="Google Shape;255;p52"/>
          <p:cNvSpPr txBox="1"/>
          <p:nvPr/>
        </p:nvSpPr>
        <p:spPr>
          <a:xfrm>
            <a:off x="5769450" y="2584763"/>
            <a:ext cx="22005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DOS PACIENTES COM ALCOOLISMO</a:t>
            </a:r>
            <a:endParaRPr sz="1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6" name="Google Shape;256;p52"/>
          <p:cNvSpPr/>
          <p:nvPr/>
        </p:nvSpPr>
        <p:spPr>
          <a:xfrm>
            <a:off x="1834050" y="2507575"/>
            <a:ext cx="2488800" cy="6684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52"/>
          <p:cNvSpPr txBox="1"/>
          <p:nvPr/>
        </p:nvSpPr>
        <p:spPr>
          <a:xfrm>
            <a:off x="1868200" y="2489075"/>
            <a:ext cx="112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</a:t>
            </a:r>
            <a:r>
              <a:rPr lang="pt-BR" sz="4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%</a:t>
            </a:r>
            <a:r>
              <a:rPr lang="pt-BR" sz="3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endParaRPr sz="3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8" name="Google Shape;258;p52"/>
          <p:cNvSpPr txBox="1"/>
          <p:nvPr/>
        </p:nvSpPr>
        <p:spPr>
          <a:xfrm>
            <a:off x="2861775" y="2525975"/>
            <a:ext cx="14151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POPULAÇÃO </a:t>
            </a:r>
            <a:endParaRPr sz="12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PRISIONAL</a:t>
            </a:r>
            <a:endParaRPr sz="12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 BRASIL</a:t>
            </a:r>
            <a:endParaRPr sz="12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9" name="Google Shape;259;p52"/>
          <p:cNvSpPr txBox="1"/>
          <p:nvPr/>
        </p:nvSpPr>
        <p:spPr>
          <a:xfrm>
            <a:off x="1339500" y="3538600"/>
            <a:ext cx="31410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HOMENS SE SUICIDAM</a:t>
            </a:r>
            <a:endParaRPr sz="2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4X MAIS QUE AS MULHERES</a:t>
            </a:r>
            <a:endParaRPr sz="1700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60" name="Google Shape;260;p52"/>
          <p:cNvSpPr txBox="1"/>
          <p:nvPr/>
        </p:nvSpPr>
        <p:spPr>
          <a:xfrm>
            <a:off x="366125" y="4337350"/>
            <a:ext cx="841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llma-pascoa-danke-A4.png" id="261" name="Google Shape;261;p52"/>
          <p:cNvPicPr preferRelativeResize="0"/>
          <p:nvPr/>
        </p:nvPicPr>
        <p:blipFill rotWithShape="1">
          <a:blip r:embed="rId4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2" name="Google Shape;262;p52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63" name="Google Shape;263;p52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52"/>
          <p:cNvSpPr txBox="1"/>
          <p:nvPr/>
        </p:nvSpPr>
        <p:spPr>
          <a:xfrm>
            <a:off x="1043550" y="4406450"/>
            <a:ext cx="754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B7B7B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dados Brasil // fontes:  Revista Pais e Filhos (2019) | Relatório Sistema Penitenciário (2023) | Ministério da Saúde (2021) | Hospital Albert Einstein | IBGE (2022)  </a:t>
            </a:r>
            <a:endParaRPr sz="800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5" name="Google Shape;265;p52"/>
          <p:cNvSpPr txBox="1"/>
          <p:nvPr/>
        </p:nvSpPr>
        <p:spPr>
          <a:xfrm>
            <a:off x="4644825" y="3554813"/>
            <a:ext cx="1247400" cy="455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FFFFFF"/>
                </a:solidFill>
                <a:latin typeface="Nunito Black"/>
                <a:ea typeface="Nunito Black"/>
                <a:cs typeface="Nunito Black"/>
                <a:sym typeface="Nunito Black"/>
              </a:rPr>
              <a:t>79 anos</a:t>
            </a:r>
            <a:endParaRPr sz="2200">
              <a:solidFill>
                <a:srgbClr val="FFFFFF"/>
              </a:solidFill>
              <a:latin typeface="Nunito Black"/>
              <a:ea typeface="Nunito Black"/>
              <a:cs typeface="Nunito Black"/>
              <a:sym typeface="Nunito Black"/>
            </a:endParaRPr>
          </a:p>
        </p:txBody>
      </p:sp>
      <p:sp>
        <p:nvSpPr>
          <p:cNvPr id="266" name="Google Shape;266;p52"/>
          <p:cNvSpPr txBox="1"/>
          <p:nvPr/>
        </p:nvSpPr>
        <p:spPr>
          <a:xfrm>
            <a:off x="6270876" y="3554813"/>
            <a:ext cx="1247400" cy="455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FFFFFF"/>
                </a:solidFill>
                <a:latin typeface="Nunito Black"/>
                <a:ea typeface="Nunito Black"/>
                <a:cs typeface="Nunito Black"/>
                <a:sym typeface="Nunito Black"/>
              </a:rPr>
              <a:t>72 anos</a:t>
            </a:r>
            <a:endParaRPr sz="2200">
              <a:solidFill>
                <a:srgbClr val="FFFFFF"/>
              </a:solidFill>
              <a:latin typeface="Nunito Black"/>
              <a:ea typeface="Nunito Black"/>
              <a:cs typeface="Nunito Black"/>
              <a:sym typeface="Nunito Black"/>
            </a:endParaRPr>
          </a:p>
        </p:txBody>
      </p:sp>
      <p:pic>
        <p:nvPicPr>
          <p:cNvPr id="267" name="Google Shape;267;p52"/>
          <p:cNvPicPr preferRelativeResize="0"/>
          <p:nvPr/>
        </p:nvPicPr>
        <p:blipFill rotWithShape="1">
          <a:blip r:embed="rId3">
            <a:alphaModFix/>
          </a:blip>
          <a:srcRect b="41063" l="83654" r="8974" t="29899"/>
          <a:stretch/>
        </p:blipFill>
        <p:spPr>
          <a:xfrm>
            <a:off x="7473950" y="3646000"/>
            <a:ext cx="268652" cy="29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11086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69458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35910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02341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60713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27165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5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4679480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5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4970148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5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5244659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96015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3"/>
          <p:cNvSpPr txBox="1"/>
          <p:nvPr/>
        </p:nvSpPr>
        <p:spPr>
          <a:xfrm>
            <a:off x="366125" y="4565950"/>
            <a:ext cx="8410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B7B7B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dados Brasil // fontes:  Pró Mundo (2019) |  Portal da Transparência do Registro Civil  | PNS +  IBGE </a:t>
            </a:r>
            <a:endParaRPr sz="800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3" name="Google Shape;283;p53"/>
          <p:cNvSpPr txBox="1"/>
          <p:nvPr/>
        </p:nvSpPr>
        <p:spPr>
          <a:xfrm>
            <a:off x="1226738" y="1520250"/>
            <a:ext cx="3245100" cy="21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aproximadamente </a:t>
            </a: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80% dos homens</a:t>
            </a:r>
            <a:r>
              <a:rPr lang="pt-BR" sz="2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se tornarão pais biológicos em algum momento </a:t>
            </a:r>
            <a:endParaRPr sz="2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 suas vidas</a:t>
            </a:r>
            <a:endParaRPr sz="19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4" name="Google Shape;284;p53"/>
          <p:cNvSpPr txBox="1"/>
          <p:nvPr/>
        </p:nvSpPr>
        <p:spPr>
          <a:xfrm>
            <a:off x="5432613" y="2557138"/>
            <a:ext cx="24834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registro mais de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172 mil certidões de nascimento sem o nome dos pais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em 2023 - </a:t>
            </a:r>
            <a:r>
              <a:rPr lang="pt-BR" sz="1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470 por dia - 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maior número desde 2016 - </a:t>
            </a:r>
            <a:r>
              <a:rPr lang="pt-BR" sz="1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aumento de 24,5% da ausência paterna</a:t>
            </a:r>
            <a:r>
              <a:rPr lang="pt-BR" sz="1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nos últimos sete anos</a:t>
            </a:r>
            <a:endParaRPr sz="15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5" name="Google Shape;285;p53"/>
          <p:cNvSpPr txBox="1"/>
          <p:nvPr/>
        </p:nvSpPr>
        <p:spPr>
          <a:xfrm>
            <a:off x="5432613" y="540663"/>
            <a:ext cx="24834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quase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a cada quatro (23,3%) pais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de crianças com menos de seis anos ou com suas parceiras grávidas declararam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não acompanhar o pré-natal 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delas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86" name="Google Shape;286;p53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7" name="Google Shape;287;p5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