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84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6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82.xml"/>
  <Override ContentType="application/vnd.openxmlformats-officedocument.presentationml.notesSlide+xml" PartName="/ppt/notesSlides/notesSlide85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77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8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80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75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78.xml"/>
  <Override ContentType="application/vnd.openxmlformats-officedocument.presentationml.notesSlide+xml" PartName="/ppt/notesSlides/notesSlide79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83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78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8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77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84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79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83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8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1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75.xml"/>
  <Override ContentType="application/vnd.openxmlformats-officedocument.presentationml.slide+xml" PartName="/ppt/slides/slide76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80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</p:sldIdLst>
  <p:sldSz cy="5175250" cx="9144000"/>
  <p:notesSz cx="6858000" cy="9144000"/>
  <p:embeddedFontLst>
    <p:embeddedFont>
      <p:font typeface="Nunito"/>
      <p:regular r:id="rId91"/>
      <p:bold r:id="rId92"/>
      <p:italic r:id="rId93"/>
      <p:boldItalic r:id="rId94"/>
    </p:embeddedFont>
    <p:embeddedFont>
      <p:font typeface="Gothic A1"/>
      <p:regular r:id="rId95"/>
      <p:bold r:id="rId96"/>
    </p:embeddedFont>
    <p:embeddedFont>
      <p:font typeface="Nunito Medium"/>
      <p:regular r:id="rId97"/>
      <p:bold r:id="rId98"/>
      <p:italic r:id="rId99"/>
      <p:boldItalic r:id="rId100"/>
    </p:embeddedFont>
    <p:embeddedFont>
      <p:font typeface="Helvetica Neue"/>
      <p:regular r:id="rId101"/>
      <p:bold r:id="rId102"/>
      <p:italic r:id="rId103"/>
      <p:boldItalic r:id="rId104"/>
    </p:embeddedFont>
    <p:embeddedFont>
      <p:font typeface="Nunito Black"/>
      <p:bold r:id="rId105"/>
      <p:boldItalic r:id="rId106"/>
    </p:embeddedFont>
    <p:embeddedFont>
      <p:font typeface="DM Serif Display"/>
      <p:regular r:id="rId107"/>
      <p:italic r:id="rId108"/>
    </p:embeddedFont>
    <p:embeddedFont>
      <p:font typeface="Nunito Light"/>
      <p:regular r:id="rId109"/>
      <p:bold r:id="rId110"/>
      <p:italic r:id="rId111"/>
      <p:boldItalic r:id="rId112"/>
    </p:embeddedFont>
    <p:embeddedFont>
      <p:font typeface="Nunito SemiBold"/>
      <p:regular r:id="rId113"/>
      <p:bold r:id="rId114"/>
      <p:italic r:id="rId115"/>
      <p:boldItalic r:id="rId116"/>
    </p:embeddedFont>
    <p:embeddedFont>
      <p:font typeface="Roboto"/>
      <p:regular r:id="rId117"/>
      <p:bold r:id="rId118"/>
      <p:italic r:id="rId119"/>
      <p:boldItalic r:id="rId120"/>
    </p:embeddedFont>
    <p:embeddedFont>
      <p:font typeface="Poppins"/>
      <p:regular r:id="rId121"/>
      <p:bold r:id="rId122"/>
      <p:italic r:id="rId123"/>
      <p:boldItalic r:id="rId124"/>
    </p:embeddedFont>
    <p:embeddedFont>
      <p:font typeface="Helvetica Neue Light"/>
      <p:regular r:id="rId125"/>
      <p:bold r:id="rId126"/>
      <p:italic r:id="rId127"/>
      <p:boldItalic r:id="rId12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pos="231">
          <p15:clr>
            <a:srgbClr val="9AA0A6"/>
          </p15:clr>
        </p15:guide>
        <p15:guide id="2" pos="5529">
          <p15:clr>
            <a:srgbClr val="9AA0A6"/>
          </p15:clr>
        </p15:guide>
        <p15:guide id="3" orient="horz" pos="3033">
          <p15:clr>
            <a:srgbClr val="9AA0A6"/>
          </p15:clr>
        </p15:guide>
        <p15:guide id="4" pos="1191">
          <p15:clr>
            <a:srgbClr val="9AA0A6"/>
          </p15:clr>
        </p15:guide>
        <p15:guide id="5" pos="2880">
          <p15:clr>
            <a:srgbClr val="9AA0A6"/>
          </p15:clr>
        </p15:guide>
        <p15:guide id="6" pos="3360">
          <p15:clr>
            <a:srgbClr val="9AA0A6"/>
          </p15:clr>
        </p15:guide>
        <p15:guide id="7" pos="3485">
          <p15:clr>
            <a:srgbClr val="9AA0A6"/>
          </p15:clr>
        </p15:guide>
        <p15:guide id="8" pos="2400">
          <p15:clr>
            <a:srgbClr val="9AA0A6"/>
          </p15:clr>
        </p15:guide>
        <p15:guide id="9" orient="horz" pos="1064">
          <p15:clr>
            <a:srgbClr val="9AA0A6"/>
          </p15:clr>
        </p15:guide>
        <p15:guide id="10" orient="horz" pos="1211">
          <p15:clr>
            <a:srgbClr val="9AA0A6"/>
          </p15:clr>
        </p15:guide>
        <p15:guide id="11" orient="horz" pos="2055">
          <p15:clr>
            <a:srgbClr val="9AA0A6"/>
          </p15:clr>
        </p15:guide>
        <p15:guide id="12" orient="horz" pos="2196">
          <p15:clr>
            <a:srgbClr val="9AA0A6"/>
          </p15:clr>
        </p15:guide>
        <p15:guide id="13" pos="4444">
          <p15:clr>
            <a:srgbClr val="9AA0A6"/>
          </p15:clr>
        </p15:guide>
        <p15:guide id="14" pos="1191">
          <p15:clr>
            <a:srgbClr val="9AA0A6"/>
          </p15:clr>
        </p15:guide>
        <p15:guide id="15" pos="3777">
          <p15:clr>
            <a:srgbClr val="9AA0A6"/>
          </p15:clr>
        </p15:guide>
        <p15:guide id="16" pos="3902">
          <p15:clr>
            <a:srgbClr val="9AA0A6"/>
          </p15:clr>
        </p15:guide>
        <p15:guide id="17" pos="4028">
          <p15:clr>
            <a:srgbClr val="9AA0A6"/>
          </p15:clr>
        </p15:guide>
        <p15:guide id="18" pos="4569">
          <p15:clr>
            <a:srgbClr val="9AA0A6"/>
          </p15:clr>
        </p15:guide>
        <p15:guide id="19" pos="1315">
          <p15:clr>
            <a:srgbClr val="9AA0A6"/>
          </p15:clr>
        </p15:guide>
        <p15:guide id="20" orient="horz" pos="1644">
          <p15:clr>
            <a:srgbClr val="000000"/>
          </p15:clr>
        </p15:guide>
        <p15:guide id="21" pos="2275">
          <p15:clr>
            <a:srgbClr val="9AA0A6"/>
          </p15:clr>
        </p15:guide>
        <p15:guide id="22" pos="1783">
          <p15:clr>
            <a:srgbClr val="747775"/>
          </p15:clr>
        </p15:guide>
        <p15:guide id="23" orient="horz" pos="227">
          <p15:clr>
            <a:srgbClr val="747775"/>
          </p15:clr>
        </p15:guide>
      </p15:sldGuideLst>
    </p:ext>
    <p:ext uri="GoogleSlidesCustomDataVersion2">
      <go:slidesCustomData xmlns:go="http://customooxmlschemas.google.com/" r:id="rId129" roundtripDataSignature="AMtx7mgWDF+MZFyqsyq2woA92H1w3skW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31"/>
        <p:guide pos="5529"/>
        <p:guide pos="3033" orient="horz"/>
        <p:guide pos="1191"/>
        <p:guide pos="2880"/>
        <p:guide pos="3360"/>
        <p:guide pos="3485"/>
        <p:guide pos="2400"/>
        <p:guide pos="1064" orient="horz"/>
        <p:guide pos="1211" orient="horz"/>
        <p:guide pos="2055" orient="horz"/>
        <p:guide pos="2196" orient="horz"/>
        <p:guide pos="4444"/>
        <p:guide pos="1191"/>
        <p:guide pos="3777"/>
        <p:guide pos="3902"/>
        <p:guide pos="4028"/>
        <p:guide pos="4569"/>
        <p:guide pos="1315"/>
        <p:guide pos="1644" orient="horz"/>
        <p:guide pos="2275"/>
        <p:guide pos="1783"/>
        <p:guide pos="227" orient="horz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107" Type="http://schemas.openxmlformats.org/officeDocument/2006/relationships/font" Target="fonts/DMSerifDisplay-regular.fntdata"/><Relationship Id="rId106" Type="http://schemas.openxmlformats.org/officeDocument/2006/relationships/font" Target="fonts/NunitoBlack-boldItalic.fntdata"/><Relationship Id="rId105" Type="http://schemas.openxmlformats.org/officeDocument/2006/relationships/font" Target="fonts/NunitoBlack-bold.fntdata"/><Relationship Id="rId104" Type="http://schemas.openxmlformats.org/officeDocument/2006/relationships/font" Target="fonts/HelveticaNeue-boldItalic.fntdata"/><Relationship Id="rId109" Type="http://schemas.openxmlformats.org/officeDocument/2006/relationships/font" Target="fonts/NunitoLight-regular.fntdata"/><Relationship Id="rId108" Type="http://schemas.openxmlformats.org/officeDocument/2006/relationships/font" Target="fonts/DMSerifDisplay-italic.fntdata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103" Type="http://schemas.openxmlformats.org/officeDocument/2006/relationships/font" Target="fonts/HelveticaNeue-italic.fntdata"/><Relationship Id="rId102" Type="http://schemas.openxmlformats.org/officeDocument/2006/relationships/font" Target="fonts/HelveticaNeue-bold.fntdata"/><Relationship Id="rId101" Type="http://schemas.openxmlformats.org/officeDocument/2006/relationships/font" Target="fonts/HelveticaNeue-regular.fntdata"/><Relationship Id="rId100" Type="http://schemas.openxmlformats.org/officeDocument/2006/relationships/font" Target="fonts/NunitoMedium-boldItalic.fntdata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29" Type="http://customschemas.google.com/relationships/presentationmetadata" Target="metadata"/><Relationship Id="rId128" Type="http://schemas.openxmlformats.org/officeDocument/2006/relationships/font" Target="fonts/HelveticaNeueLight-boldItalic.fntdata"/><Relationship Id="rId127" Type="http://schemas.openxmlformats.org/officeDocument/2006/relationships/font" Target="fonts/HelveticaNeueLight-italic.fntdata"/><Relationship Id="rId126" Type="http://schemas.openxmlformats.org/officeDocument/2006/relationships/font" Target="fonts/HelveticaNeueLight-bold.fntdata"/><Relationship Id="rId26" Type="http://schemas.openxmlformats.org/officeDocument/2006/relationships/slide" Target="slides/slide21.xml"/><Relationship Id="rId121" Type="http://schemas.openxmlformats.org/officeDocument/2006/relationships/font" Target="fonts/Poppins-regular.fntdata"/><Relationship Id="rId25" Type="http://schemas.openxmlformats.org/officeDocument/2006/relationships/slide" Target="slides/slide20.xml"/><Relationship Id="rId120" Type="http://schemas.openxmlformats.org/officeDocument/2006/relationships/font" Target="fonts/Roboto-boldItalic.fntdata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125" Type="http://schemas.openxmlformats.org/officeDocument/2006/relationships/font" Target="fonts/HelveticaNeueLight-regular.fntdata"/><Relationship Id="rId29" Type="http://schemas.openxmlformats.org/officeDocument/2006/relationships/slide" Target="slides/slide24.xml"/><Relationship Id="rId124" Type="http://schemas.openxmlformats.org/officeDocument/2006/relationships/font" Target="fonts/Poppins-boldItalic.fntdata"/><Relationship Id="rId123" Type="http://schemas.openxmlformats.org/officeDocument/2006/relationships/font" Target="fonts/Poppins-italic.fntdata"/><Relationship Id="rId122" Type="http://schemas.openxmlformats.org/officeDocument/2006/relationships/font" Target="fonts/Poppins-bold.fntdata"/><Relationship Id="rId95" Type="http://schemas.openxmlformats.org/officeDocument/2006/relationships/font" Target="fonts/GothicA1-regular.fntdata"/><Relationship Id="rId94" Type="http://schemas.openxmlformats.org/officeDocument/2006/relationships/font" Target="fonts/Nunito-boldItalic.fntdata"/><Relationship Id="rId97" Type="http://schemas.openxmlformats.org/officeDocument/2006/relationships/font" Target="fonts/NunitoMedium-regular.fntdata"/><Relationship Id="rId96" Type="http://schemas.openxmlformats.org/officeDocument/2006/relationships/font" Target="fonts/GothicA1-bold.fntdata"/><Relationship Id="rId11" Type="http://schemas.openxmlformats.org/officeDocument/2006/relationships/slide" Target="slides/slide6.xml"/><Relationship Id="rId99" Type="http://schemas.openxmlformats.org/officeDocument/2006/relationships/font" Target="fonts/NunitoMedium-italic.fntdata"/><Relationship Id="rId10" Type="http://schemas.openxmlformats.org/officeDocument/2006/relationships/slide" Target="slides/slide5.xml"/><Relationship Id="rId98" Type="http://schemas.openxmlformats.org/officeDocument/2006/relationships/font" Target="fonts/NunitoMedium-bold.fntdata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91" Type="http://schemas.openxmlformats.org/officeDocument/2006/relationships/font" Target="fonts/Nunito-regular.fntdata"/><Relationship Id="rId90" Type="http://schemas.openxmlformats.org/officeDocument/2006/relationships/slide" Target="slides/slide85.xml"/><Relationship Id="rId93" Type="http://schemas.openxmlformats.org/officeDocument/2006/relationships/font" Target="fonts/Nunito-italic.fntdata"/><Relationship Id="rId92" Type="http://schemas.openxmlformats.org/officeDocument/2006/relationships/font" Target="fonts/Nunito-bold.fntdata"/><Relationship Id="rId118" Type="http://schemas.openxmlformats.org/officeDocument/2006/relationships/font" Target="fonts/Roboto-bold.fntdata"/><Relationship Id="rId117" Type="http://schemas.openxmlformats.org/officeDocument/2006/relationships/font" Target="fonts/Roboto-regular.fntdata"/><Relationship Id="rId116" Type="http://schemas.openxmlformats.org/officeDocument/2006/relationships/font" Target="fonts/NunitoSemiBold-boldItalic.fntdata"/><Relationship Id="rId115" Type="http://schemas.openxmlformats.org/officeDocument/2006/relationships/font" Target="fonts/NunitoSemiBold-italic.fntdata"/><Relationship Id="rId119" Type="http://schemas.openxmlformats.org/officeDocument/2006/relationships/font" Target="fonts/Roboto-italic.fntdata"/><Relationship Id="rId15" Type="http://schemas.openxmlformats.org/officeDocument/2006/relationships/slide" Target="slides/slide10.xml"/><Relationship Id="rId110" Type="http://schemas.openxmlformats.org/officeDocument/2006/relationships/font" Target="fonts/NunitoLight-bold.fntdata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14" Type="http://schemas.openxmlformats.org/officeDocument/2006/relationships/font" Target="fonts/NunitoSemiBold-bold.fntdata"/><Relationship Id="rId18" Type="http://schemas.openxmlformats.org/officeDocument/2006/relationships/slide" Target="slides/slide13.xml"/><Relationship Id="rId113" Type="http://schemas.openxmlformats.org/officeDocument/2006/relationships/font" Target="fonts/NunitoSemiBold-regular.fntdata"/><Relationship Id="rId112" Type="http://schemas.openxmlformats.org/officeDocument/2006/relationships/font" Target="fonts/NunitoLight-boldItalic.fntdata"/><Relationship Id="rId111" Type="http://schemas.openxmlformats.org/officeDocument/2006/relationships/font" Target="fonts/NunitoLight-italic.fntdata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9" Type="http://schemas.openxmlformats.org/officeDocument/2006/relationships/slide" Target="slides/slide84.xml"/><Relationship Id="rId80" Type="http://schemas.openxmlformats.org/officeDocument/2006/relationships/slide" Target="slides/slide75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69" Type="http://schemas.openxmlformats.org/officeDocument/2006/relationships/slide" Target="slides/slide6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9" Type="http://schemas.openxmlformats.org/officeDocument/2006/relationships/slide" Target="slides/slide54.xml"/><Relationship Id="rId58" Type="http://schemas.openxmlformats.org/officeDocument/2006/relationships/slide" Target="slides/slide5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paisefilhos.com.br/blogs-e-colunistas/com-a-palavra/relato-de-pai-o-mundo-emocional-masculino-e-um-vulcao-prestes-a-explodir/" TargetMode="External"/><Relationship Id="rId3" Type="http://schemas.openxmlformats.org/officeDocument/2006/relationships/hyperlink" Target="https://www.gov.br/senappen/pt-br/servicos/sisdepen/relatorios/relipen/relipen-2-semestre-de-2023.pdf" TargetMode="External"/><Relationship Id="rId4" Type="http://schemas.openxmlformats.org/officeDocument/2006/relationships/hyperlink" Target="https://www.einstein.br/doencas-sintomas/alcoolismo" TargetMode="External"/><Relationship Id="rId5" Type="http://schemas.openxmlformats.org/officeDocument/2006/relationships/hyperlink" Target="https://www.gov.br/saude/pt-br/centrais-de-conteudo/publicacoes/boletins/epidemiologicos/edicoes/2021/boletim_epidemiologico_svs_33_final.pdf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5" name="Google Shape;185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1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8" name="Google Shape;268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3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5" name="Google Shape;275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matéria publicada pela revista Pais e Filhos em 2019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https://www.paisefilhos.com.br/blogs-e-colunistas/com-a-palavra/relato-de-pai-o-mundo-emocional-masculino-e-um-vulcao-prestes-a-explodir/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relatório do sistema penitenciário de 2023.2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https://www.gov.br/senappen/pt-br/servicos/sisdepen/relatorios/relipen/relipen-2-semestre-de-2023.pdf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Hospital Albert Einstein </a:t>
            </a:r>
            <a:r>
              <a:rPr lang="pt-BR" sz="1050">
                <a:solidFill>
                  <a:srgbClr val="0B57D0"/>
                </a:solidFill>
                <a:highlight>
                  <a:srgbClr val="FFFFFF"/>
                </a:highlight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https://www.einstein.br/doencas-sintomas/alcoolismo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latin typeface="Roboto"/>
                <a:ea typeface="Roboto"/>
                <a:cs typeface="Roboto"/>
                <a:sym typeface="Roboto"/>
              </a:rPr>
              <a:t>Segundo o boletim epidemológico emitido pelo ministério da saúde em 2021 </a:t>
            </a:r>
            <a:r>
              <a:rPr lang="pt-BR" sz="1050">
                <a:solidFill>
                  <a:srgbClr val="0B57D0"/>
                </a:solidFill>
                <a:uFill>
                  <a:noFill/>
                </a:u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https://www.gov.br/saude/pt-br/centrais-de-conteudo/publicacoes/boletins/epidemiologicos/edicoes/2021/boletim_epidemiologico_svs_33_final.pdf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pt-BR" sz="1050">
                <a:solidFill>
                  <a:srgbClr val="444746"/>
                </a:solidFill>
                <a:highlight>
                  <a:srgbClr val="FFFFFF"/>
                </a:highlight>
                <a:latin typeface="Roboto"/>
                <a:ea typeface="Roboto"/>
                <a:cs typeface="Roboto"/>
                <a:sym typeface="Roboto"/>
              </a:rPr>
              <a:t>Segundo o IBGE a média de 2022 é de 79 anos para mulheres e 72 para homens, alterou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8" name="Google Shape;308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6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Google Shape;317;p1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8" name="Google Shape;318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p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25" name="Google Shape;32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1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35" name="Google Shape;335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342" name="Google Shape;342;p1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1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1" name="Google Shape;381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3" name="Shape 4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Google Shape;404;p1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5" name="Google Shape;405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5" name="Google Shape;195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2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2" name="Google Shape;412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6" name="Shape 4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Google Shape;427;p22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8" name="Google Shape;428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2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6" name="Google Shape;436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1" name="Shape 4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Google Shape;442;p24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3" name="Google Shape;443;p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8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Google Shape;469;p25:notes"/>
          <p:cNvSpPr/>
          <p:nvPr>
            <p:ph idx="2" type="sldImg"/>
          </p:nvPr>
        </p:nvSpPr>
        <p:spPr>
          <a:xfrm>
            <a:off x="1157024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0" name="Google Shape;470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3" name="Shape 4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4" name="Google Shape;494;p26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5" name="Google Shape;495;p2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496" name="Google Shape;496;p2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3" name="Shape 5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4" name="Google Shape;504;p2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05" name="Google Shape;505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Google Shape;511;p2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2" name="Google Shape;512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0" name="Shape 5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" name="Google Shape;531;p2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2" name="Google Shape;532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Google Shape;540;p3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41" name="Google Shape;541;p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3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0" name="Google Shape;550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p3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p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p3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8" name="Google Shape;578;p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0" name="Shape 6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" name="Google Shape;601;p3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02" name="Google Shape;602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4" name="Shape 6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Google Shape;615;p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6" name="Google Shape;616;p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4" name="Shape 6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Google Shape;625;p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6" name="Google Shape;626;p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2" name="Shape 6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Google Shape;633;p3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4" name="Google Shape;634;p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0" name="Shape 6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" name="Google Shape;641;p3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2" name="Google Shape;642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p3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0" name="Google Shape;650;p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4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1" name="Google Shape;211;p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12" name="Google Shape;212;p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5" name="Shape 6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" name="Google Shape;656;p4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7" name="Google Shape;657;p4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5" name="Shape 6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" name="Google Shape;666;p4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7" name="Google Shape;667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5" name="Shape 6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6" name="Google Shape;676;p4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7" name="Google Shape;677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5" name="Shape 6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" name="Google Shape;686;p4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7" name="Google Shape;687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5" name="Shape 6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" name="Google Shape;696;p4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7" name="Google Shape;697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2" name="Shape 7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3" name="Google Shape;703;p4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4" name="Google Shape;704;p4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6" name="Shape 7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" name="Google Shape;717;p4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8" name="Google Shape;718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p4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0" name="Google Shape;730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0" name="Shape 7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Google Shape;741;p4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2" name="Google Shape;742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4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4" name="Google Shape;754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0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Google Shape;221;p5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2" name="Google Shape;222;p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23" name="Google Shape;223;p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4" name="Shape 7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5" name="Google Shape;765;p5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6" name="Google Shape;766;p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5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8" name="Google Shape;778;p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5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0" name="Google Shape;790;p5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5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2" name="Google Shape;802;p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5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9" name="Google Shape;809;p5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Google Shape;823;p5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4" name="Google Shape;824;p5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5" name="Shape 8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6" name="Google Shape;836;p5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37" name="Google Shape;837;p5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57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50" name="Google Shape;850;p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5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63" name="Google Shape;863;p5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4" name="Shape 8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5" name="Google Shape;875;p5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76" name="Google Shape;876;p5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lnSpc>
                <a:spcPct val="117999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t/>
            </a:r>
            <a:endParaRPr/>
          </a:p>
        </p:txBody>
      </p:sp>
      <p:sp>
        <p:nvSpPr>
          <p:cNvPr id="230" name="Google Shape;230;p6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7" name="Shape 8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8" name="Google Shape;888;p6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89" name="Google Shape;889;p6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61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2" name="Google Shape;902;p6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3" name="Shape 9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4" name="Google Shape;914;p6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15" name="Google Shape;915;p6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6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0" name="Google Shape;920;p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6" name="Shape 9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7" name="Google Shape;927;p64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28" name="Google Shape;928;p6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3" name="Shape 9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4" name="Google Shape;934;p6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35" name="Google Shape;935;p6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6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2" name="Google Shape;942;p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7" name="Shape 9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8" name="Google Shape;948;p6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9" name="Google Shape;949;p6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4" name="Shape 9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" name="Google Shape;955;p6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6" name="Google Shape;956;p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p69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3" name="Google Shape;963;p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7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245" name="Google Shape;245;p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8" name="Shape 9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9" name="Google Shape;969;p70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0" name="Google Shape;970;p7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5" name="Shape 9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6" name="Google Shape;976;p71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77" name="Google Shape;977;p7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78" name="Google Shape;978;p7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72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87" name="Google Shape;987;p72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88" name="Google Shape;988;p72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p73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7" name="Google Shape;997;p73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998" name="Google Shape;998;p73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74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07" name="Google Shape;1007;p74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08" name="Google Shape;1008;p74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3" name="Shape 10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" name="Google Shape;1024;p75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25" name="Google Shape;1025;p75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26" name="Google Shape;1026;p75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76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42" name="Google Shape;1042;p76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43" name="Google Shape;1043;p76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77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52" name="Google Shape;1052;p77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53" name="Google Shape;1053;p77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3" name="Shape 10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4" name="Google Shape;1074;p78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75" name="Google Shape;1075;p78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076" name="Google Shape;1076;p78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1" name="Shape 1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2" name="Google Shape;1102;p79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03" name="Google Shape;1103;p79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04" name="Google Shape;1104;p79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8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2" name="Google Shape;252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80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9" name="Google Shape;1129;p80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30" name="Google Shape;1130;p80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p81:notes"/>
          <p:cNvSpPr/>
          <p:nvPr>
            <p:ph idx="2" type="sldImg"/>
          </p:nvPr>
        </p:nvSpPr>
        <p:spPr>
          <a:xfrm>
            <a:off x="702629" y="1143000"/>
            <a:ext cx="54528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2" name="Google Shape;1142;p81:notes"/>
          <p:cNvSpPr txBox="1"/>
          <p:nvPr>
            <p:ph idx="1" type="body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  <p:sp>
        <p:nvSpPr>
          <p:cNvPr id="1143" name="Google Shape;1143;p81:notes"/>
          <p:cNvSpPr txBox="1"/>
          <p:nvPr>
            <p:ph idx="12" type="sldNum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b="0" i="0" lang="pt-BR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0" name="Shape 1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1" name="Google Shape;1151;p82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52" name="Google Shape;1152;p8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8" name="Shape 1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" name="Google Shape;1159;p83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0" name="Google Shape;1160;p8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8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69" name="Google Shape;1169;p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2" name="Shape 1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3" name="Google Shape;1173;p85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4" name="Google Shape;1174;p8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9:notes"/>
          <p:cNvSpPr/>
          <p:nvPr>
            <p:ph idx="2" type="sldImg"/>
          </p:nvPr>
        </p:nvSpPr>
        <p:spPr>
          <a:xfrm>
            <a:off x="1157025" y="685800"/>
            <a:ext cx="45441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8.png"/><Relationship Id="rId4" Type="http://schemas.openxmlformats.org/officeDocument/2006/relationships/image" Target="../media/image13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" showMasterSp="0">
  <p:cSld name="Blank copy 1">
    <p:bg>
      <p:bgPr>
        <a:solidFill>
          <a:srgbClr val="E8E6E6"/>
        </a:solidFill>
      </p:bgPr>
    </p:bg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87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8" name="Google Shape;8;p87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6"/>
          <p:cNvSpPr txBox="1"/>
          <p:nvPr>
            <p:ph type="title"/>
          </p:nvPr>
        </p:nvSpPr>
        <p:spPr>
          <a:xfrm>
            <a:off x="2207021" y="621182"/>
            <a:ext cx="4735200" cy="519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1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E04543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0" name="Google Shape;40;p96"/>
          <p:cNvSpPr txBox="1"/>
          <p:nvPr>
            <p:ph idx="12" type="sldNum"/>
          </p:nvPr>
        </p:nvSpPr>
        <p:spPr>
          <a:xfrm>
            <a:off x="6587309" y="4812981"/>
            <a:ext cx="2104200" cy="258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88888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>
              <a:solidFill>
                <a:srgbClr val="585858"/>
              </a:solidFill>
            </a:endParaRPr>
          </a:p>
        </p:txBody>
      </p:sp>
      <p:sp>
        <p:nvSpPr>
          <p:cNvPr id="41" name="Google Shape;41;p96"/>
          <p:cNvSpPr txBox="1"/>
          <p:nvPr>
            <p:ph idx="1" type="body"/>
          </p:nvPr>
        </p:nvSpPr>
        <p:spPr>
          <a:xfrm>
            <a:off x="457452" y="1266978"/>
            <a:ext cx="8234100" cy="3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2">
  <p:cSld name="TITLE_AND_BODY_2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97"/>
          <p:cNvSpPr txBox="1"/>
          <p:nvPr>
            <p:ph idx="12" type="sldNum"/>
          </p:nvPr>
        </p:nvSpPr>
        <p:spPr>
          <a:xfrm>
            <a:off x="8684347" y="4729837"/>
            <a:ext cx="336900" cy="32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58585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140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 showMasterSp="0" type="title">
  <p:cSld name="TITLE">
    <p:bg>
      <p:bgPr>
        <a:solidFill>
          <a:srgbClr val="E8E6E6"/>
        </a:solidFill>
      </p:bgPr>
    </p:bg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98"/>
          <p:cNvSpPr txBox="1"/>
          <p:nvPr>
            <p:ph type="title"/>
          </p:nvPr>
        </p:nvSpPr>
        <p:spPr>
          <a:xfrm>
            <a:off x="311708" y="749170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6" name="Google Shape;46;p98"/>
          <p:cNvSpPr txBox="1"/>
          <p:nvPr>
            <p:ph idx="1" type="body"/>
          </p:nvPr>
        </p:nvSpPr>
        <p:spPr>
          <a:xfrm>
            <a:off x="311699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>
            <a:lvl1pPr indent="-228600" lvl="0" marL="4572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400"/>
              <a:buFont typeface="Helvetica Neue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7" name="Google Shape;47;p98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">
  <p:cSld name="Blank copy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99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" showMasterSp="0">
  <p:cSld name="TITLE_AND_BODY_3">
    <p:bg>
      <p:bgPr>
        <a:solidFill>
          <a:srgbClr val="E8E6E6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101"/>
          <p:cNvSpPr/>
          <p:nvPr/>
        </p:nvSpPr>
        <p:spPr>
          <a:xfrm>
            <a:off x="4572000" y="-126"/>
            <a:ext cx="4572000" cy="51753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" name="Google Shape;53;p101"/>
          <p:cNvSpPr txBox="1"/>
          <p:nvPr>
            <p:ph type="title"/>
          </p:nvPr>
        </p:nvSpPr>
        <p:spPr>
          <a:xfrm>
            <a:off x="265500" y="1240787"/>
            <a:ext cx="4045200" cy="1491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●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○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Arial"/>
              <a:buChar char="■"/>
              <a:defRPr b="0" i="0" sz="4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4" name="Google Shape;54;p101"/>
          <p:cNvSpPr txBox="1"/>
          <p:nvPr>
            <p:ph idx="1" type="subTitle"/>
          </p:nvPr>
        </p:nvSpPr>
        <p:spPr>
          <a:xfrm>
            <a:off x="265500" y="2820378"/>
            <a:ext cx="4045200" cy="124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  <a:defRPr b="0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5" name="Google Shape;55;p101"/>
          <p:cNvSpPr txBox="1"/>
          <p:nvPr>
            <p:ph idx="2" type="body"/>
          </p:nvPr>
        </p:nvSpPr>
        <p:spPr>
          <a:xfrm>
            <a:off x="4939500" y="728545"/>
            <a:ext cx="3837000" cy="3717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6" name="Google Shape;56;p101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4">
  <p:cSld name="TITLE_AND_BODY_4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02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9" name="Google Shape;59;p102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0" name="Google Shape;60;p102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5">
  <p:cSld name="TITLE_AND_BODY_5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3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3" name="Google Shape;63;p103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4" name="Google Shape;64;p103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6">
  <p:cSld name="TITLE_AND_BODY_6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4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" name="Google Shape;67;p104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8" name="Google Shape;68;p104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1">
  <p:cSld name="TITLE_1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05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1" name="Google Shape;71;p105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05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4" showMasterSp="0">
  <p:cSld name="Blank copy 1_5">
    <p:bg>
      <p:bgPr>
        <a:solidFill>
          <a:srgbClr val="E8E6E6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88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1" name="Google Shape;11;p88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">
  <p:cSld name="TITLE_2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0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5" name="Google Shape;75;p10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6" name="Google Shape;76;p10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7" name="Google Shape;77;p10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1">
  <p:cSld name="TITLE_3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07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0" name="Google Shape;80;p107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1" name="Google Shape;81;p107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2" name="Google Shape;82;p107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2">
  <p:cSld name="TITLE_4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0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5" name="Google Shape;85;p10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6" name="Google Shape;86;p10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7" name="Google Shape;87;p10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3">
  <p:cSld name="TITLE_5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0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0" name="Google Shape;90;p10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1" name="Google Shape;91;p10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2" name="Google Shape;92;p10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4">
  <p:cSld name="TITLE_6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11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79400" lvl="1" marL="914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79400" lvl="2" marL="1371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79400" lvl="3" marL="1828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79400" lvl="4" marL="22860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5" name="Google Shape;95;p11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Char char="●"/>
              <a:defRPr b="0" i="0" sz="4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6" name="Google Shape;96;p11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Helvetica Neue"/>
              <a:buNone/>
              <a:defRPr b="1" i="0" sz="2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79400" lvl="5" marL="27432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79400" lvl="6" marL="32004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●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79400" lvl="7" marL="36576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○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79400" lvl="8" marL="4114800" marR="0" rtl="0" algn="l">
              <a:lnSpc>
                <a:spcPct val="9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Char char="■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7" name="Google Shape;97;p11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5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3">
  <p:cSld name="TITLE_AND_BODY 2_1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1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0" name="Google Shape;100;p11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1" name="Google Shape;101;p11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2" name="Google Shape;102;p11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4">
  <p:cSld name="TITLE_AND_BODY 2_2"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112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" name="Google Shape;105;p112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6" name="Google Shape;106;p112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7" name="Google Shape;107;p112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5">
  <p:cSld name="TITLE_AND_BODY 2_3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11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0" name="Google Shape;110;p11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1" name="Google Shape;111;p11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2" name="Google Shape;112;p11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6">
  <p:cSld name="TITLE_AND_BODY 2_4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1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5" name="Google Shape;115;p11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6" name="Google Shape;116;p11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7" name="Google Shape;117;p11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7">
  <p:cSld name="TITLE_AND_BODY 2_5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11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0" name="Google Shape;120;p11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1" name="Google Shape;121;p11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2" name="Google Shape;122;p11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Slide">
  <p:cSld name="1_Title Slide">
    <p:spTree>
      <p:nvGrpSpPr>
        <p:cNvPr id="12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llma-pascoa-danke-A4.png" id="13" name="Google Shape;13;p89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8">
  <p:cSld name="TITLE_AND_BODY 2_6"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116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5" name="Google Shape;125;p116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6" name="Google Shape;126;p116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27" name="Google Shape;127;p116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opy 2">
  <p:cSld name="Title copy 2 2">
    <p:bg>
      <p:bgPr>
        <a:solidFill>
          <a:srgbClr val="B5B5FA"/>
        </a:solid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17"/>
          <p:cNvSpPr txBox="1"/>
          <p:nvPr>
            <p:ph idx="12" type="sldNum"/>
          </p:nvPr>
        </p:nvSpPr>
        <p:spPr>
          <a:xfrm>
            <a:off x="8865381" y="4907310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  <a:defRPr b="0" i="0" sz="7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9">
  <p:cSld name="TITLE_AND_BODY 2_7"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118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2" name="Google Shape;132;p118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3" name="Google Shape;133;p118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4" name="Google Shape;134;p118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0">
  <p:cSld name="TITLE_AND_BODY 2_8"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119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7" name="Google Shape;137;p119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8" name="Google Shape;138;p119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39" name="Google Shape;139;p119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1">
  <p:cSld name="TITLE_AND_BODY 2_9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120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2" name="Google Shape;142;p120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3" name="Google Shape;143;p120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4" name="Google Shape;144;p120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2">
  <p:cSld name="TITLE_AND_BODY 3"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121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7" name="Google Shape;147;p121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48" name="Google Shape;148;p121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5;p16" id="149" name="Google Shape;149;p1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719236" y="117556"/>
            <a:ext cx="367320" cy="367320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21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ove">
  <p:cSld name="dove"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p122"/>
          <p:cNvSpPr txBox="1"/>
          <p:nvPr>
            <p:ph idx="12" type="sldNum"/>
          </p:nvPr>
        </p:nvSpPr>
        <p:spPr>
          <a:xfrm>
            <a:off x="4484619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0" i="0" sz="9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3">
  <p:cSld name="TITLE_AND_BODY 2_10"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123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5" name="Google Shape;155;p123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6" name="Google Shape;156;p123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57" name="Google Shape;157;p123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4">
  <p:cSld name="TITLE_AND_BODY 2_11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124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0" name="Google Shape;160;p124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1" name="Google Shape;161;p124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2" name="Google Shape;162;p124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15">
  <p:cSld name="TITLE_AND_BODY 2_12"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125"/>
          <p:cNvSpPr txBox="1"/>
          <p:nvPr>
            <p:ph idx="1" type="body"/>
          </p:nvPr>
        </p:nvSpPr>
        <p:spPr>
          <a:xfrm>
            <a:off x="450503" y="4474902"/>
            <a:ext cx="8239200" cy="2403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75" lIns="17175" spcFirstLastPara="1" rIns="17175" wrap="square" tIns="17175">
            <a:normAutofit/>
          </a:bodyPr>
          <a:lstStyle>
            <a:lvl1pPr indent="-228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Char char="•"/>
              <a:defRPr b="1" i="0" sz="1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5" name="Google Shape;165;p125"/>
          <p:cNvSpPr txBox="1"/>
          <p:nvPr>
            <p:ph type="title"/>
          </p:nvPr>
        </p:nvSpPr>
        <p:spPr>
          <a:xfrm>
            <a:off x="452436" y="971582"/>
            <a:ext cx="8239200" cy="17538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normAutofit/>
          </a:bodyPr>
          <a:lstStyle>
            <a:lvl1pPr lv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Helvetica Neue"/>
              <a:buNone/>
              <a:defRPr b="0" i="0" sz="44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6" name="Google Shape;166;p125"/>
          <p:cNvSpPr txBox="1"/>
          <p:nvPr>
            <p:ph idx="2" type="body"/>
          </p:nvPr>
        </p:nvSpPr>
        <p:spPr>
          <a:xfrm>
            <a:off x="450503" y="2725417"/>
            <a:ext cx="8239200" cy="7188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normAutofit/>
          </a:bodyPr>
          <a:lstStyle>
            <a:lvl1pPr indent="-3619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61950" lvl="1" marL="914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61950" lvl="2" marL="1371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61950" lvl="3" marL="1828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61950" lvl="4" marL="22860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61950" lvl="5" marL="2743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61950" lvl="6" marL="32004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61950" lvl="7" marL="36576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61950" lvl="8" marL="41148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Char char="•"/>
              <a:defRPr b="0" i="0" sz="5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67" name="Google Shape;167;p125"/>
          <p:cNvSpPr txBox="1"/>
          <p:nvPr>
            <p:ph idx="12" type="sldNum"/>
          </p:nvPr>
        </p:nvSpPr>
        <p:spPr>
          <a:xfrm>
            <a:off x="4500562" y="4935655"/>
            <a:ext cx="138300" cy="146400"/>
          </a:xfrm>
          <a:prstGeom prst="rect">
            <a:avLst/>
          </a:prstGeom>
          <a:noFill/>
          <a:ln>
            <a:noFill/>
          </a:ln>
        </p:spPr>
        <p:txBody>
          <a:bodyPr anchorCtr="0" anchor="b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b="0" i="0" sz="7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 sz="600">
              <a:solidFill>
                <a:srgbClr val="999999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90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6" name="Google Shape;16;p90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169" name="Google Shape;169;p126"/>
          <p:cNvPicPr preferRelativeResize="0"/>
          <p:nvPr/>
        </p:nvPicPr>
        <p:blipFill rotWithShape="1">
          <a:blip r:embed="rId2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70" name="Google Shape;170;p126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BV_LOGO_PE-DE-INFANCIA_roxo.png" id="171" name="Google Shape;171;p126"/>
          <p:cNvPicPr preferRelativeResize="0"/>
          <p:nvPr/>
        </p:nvPicPr>
        <p:blipFill rotWithShape="1">
          <a:blip r:embed="rId4">
            <a:alphaModFix/>
          </a:blip>
          <a:srcRect b="28123" l="6476" r="66957" t="0"/>
          <a:stretch/>
        </p:blipFill>
        <p:spPr>
          <a:xfrm>
            <a:off x="223772" y="4651707"/>
            <a:ext cx="216066" cy="42185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7">
  <p:cSld name="TITLE_7"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127"/>
          <p:cNvSpPr txBox="1"/>
          <p:nvPr>
            <p:ph type="ctrTitle"/>
          </p:nvPr>
        </p:nvSpPr>
        <p:spPr>
          <a:xfrm>
            <a:off x="311708" y="749171"/>
            <a:ext cx="8520600" cy="20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●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○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200"/>
              <a:buFont typeface="Arial"/>
              <a:buChar char="■"/>
              <a:defRPr b="0" i="0" sz="52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4" name="Google Shape;174;p127"/>
          <p:cNvSpPr txBox="1"/>
          <p:nvPr>
            <p:ph idx="1" type="subTitle"/>
          </p:nvPr>
        </p:nvSpPr>
        <p:spPr>
          <a:xfrm>
            <a:off x="311700" y="2851620"/>
            <a:ext cx="8520600" cy="79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None/>
              <a:defRPr b="0" i="0" sz="2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5" name="Google Shape;175;p127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7">
  <p:cSld name="TITLE_AND_BODY_7"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Google Shape;177;p128"/>
          <p:cNvSpPr txBox="1"/>
          <p:nvPr>
            <p:ph type="title"/>
          </p:nvPr>
        </p:nvSpPr>
        <p:spPr>
          <a:xfrm>
            <a:off x="311700" y="447772"/>
            <a:ext cx="8520600" cy="576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8" name="Google Shape;178;p128"/>
          <p:cNvSpPr txBox="1"/>
          <p:nvPr>
            <p:ph idx="1" type="body"/>
          </p:nvPr>
        </p:nvSpPr>
        <p:spPr>
          <a:xfrm>
            <a:off x="311700" y="1159589"/>
            <a:ext cx="8520600" cy="343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175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3175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3175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3175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3175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3175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3175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3175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3175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■"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79" name="Google Shape;179;p128"/>
          <p:cNvSpPr txBox="1"/>
          <p:nvPr>
            <p:ph idx="12" type="sldNum"/>
          </p:nvPr>
        </p:nvSpPr>
        <p:spPr>
          <a:xfrm>
            <a:off x="8472458" y="4692002"/>
            <a:ext cx="548700" cy="39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 1 1" showMasterSp="0">
  <p:cSld name="Blank copy 1_2">
    <p:bg>
      <p:bgPr>
        <a:solidFill>
          <a:srgbClr val="E8E6E6"/>
        </a:solidFill>
      </p:bgPr>
    </p:bg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129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pic>
        <p:nvPicPr>
          <p:cNvPr descr="Allma-pascoa-danke-A4.png" id="182" name="Google Shape;182;p129"/>
          <p:cNvPicPr preferRelativeResize="0"/>
          <p:nvPr/>
        </p:nvPicPr>
        <p:blipFill rotWithShape="1">
          <a:blip r:embed="rId2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_1" showMasterSp="0">
  <p:cSld name="TITLE_AND_BODY_1">
    <p:bg>
      <p:bgPr>
        <a:solidFill>
          <a:schemeClr val="lt1"/>
        </a:solidFill>
      </p:bgPr>
    </p:bg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91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copy 1_1" showMasterSp="0">
  <p:cSld name="Blank copy 1_1">
    <p:bg>
      <p:bgPr>
        <a:solidFill>
          <a:srgbClr val="E8E6E6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92"/>
          <p:cNvSpPr txBox="1"/>
          <p:nvPr>
            <p:ph idx="12" type="sldNum"/>
          </p:nvPr>
        </p:nvSpPr>
        <p:spPr>
          <a:xfrm>
            <a:off x="4484637" y="4935655"/>
            <a:ext cx="170100" cy="1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 2">
  <p:cSld name="TITLE_AND_BODY 2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93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_AND_BODY" showMasterSp="0" type="tx">
  <p:cSld name="TITLE_AND_BODY">
    <p:bg>
      <p:bgPr>
        <a:solidFill>
          <a:srgbClr val="E8E6E6"/>
        </a:solid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94"/>
          <p:cNvSpPr txBox="1"/>
          <p:nvPr>
            <p:ph type="title"/>
          </p:nvPr>
        </p:nvSpPr>
        <p:spPr>
          <a:xfrm>
            <a:off x="311699" y="2164126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DC473F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25" name="Google Shape;25;p94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Google Shape;189;p40" id="26" name="Google Shape;26;p9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94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28" name="Google Shape;28;p94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29" name="Google Shape;29;p94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_HEADER copiar" showMasterSp="0">
  <p:cSld name="SECTION_HEADER copiar">
    <p:bg>
      <p:bgPr>
        <a:solidFill>
          <a:srgbClr val="E8E6E6"/>
        </a:solidFill>
      </p:bgPr>
    </p:bg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95"/>
          <p:cNvSpPr/>
          <p:nvPr/>
        </p:nvSpPr>
        <p:spPr>
          <a:xfrm>
            <a:off x="0" y="-101"/>
            <a:ext cx="9144000" cy="5175600"/>
          </a:xfrm>
          <a:prstGeom prst="rect">
            <a:avLst/>
          </a:prstGeom>
          <a:solidFill>
            <a:srgbClr val="A1A78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Helvetica Neue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2" name="Google Shape;32;p95"/>
          <p:cNvSpPr txBox="1"/>
          <p:nvPr>
            <p:ph type="title"/>
          </p:nvPr>
        </p:nvSpPr>
        <p:spPr>
          <a:xfrm>
            <a:off x="311699" y="2074677"/>
            <a:ext cx="8520600" cy="84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3FBD"/>
              </a:buClr>
              <a:buSzPts val="2400"/>
              <a:buFont typeface="DM Serif Display"/>
              <a:buNone/>
              <a:defRPr b="0" i="0" sz="2400" u="none" cap="none" strike="noStrike">
                <a:solidFill>
                  <a:srgbClr val="4A3FBD"/>
                </a:solidFill>
                <a:latin typeface="DM Serif Display"/>
                <a:ea typeface="DM Serif Display"/>
                <a:cs typeface="DM Serif Display"/>
                <a:sym typeface="DM Serif Display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  <a:defRPr b="0" i="0" sz="2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pic>
        <p:nvPicPr>
          <p:cNvPr descr="Google Shape;16;p3" id="33" name="Google Shape;33;p9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315312" y="127379"/>
            <a:ext cx="513364" cy="118377"/>
          </a:xfrm>
          <a:prstGeom prst="rect">
            <a:avLst/>
          </a:prstGeom>
          <a:noFill/>
          <a:ln>
            <a:noFill/>
          </a:ln>
        </p:spPr>
      </p:pic>
      <p:sp>
        <p:nvSpPr>
          <p:cNvPr id="34" name="Google Shape;34;p95"/>
          <p:cNvSpPr txBox="1"/>
          <p:nvPr/>
        </p:nvSpPr>
        <p:spPr>
          <a:xfrm>
            <a:off x="3908664" y="4873372"/>
            <a:ext cx="1326600" cy="2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HUB CRIATIVO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5" name="Google Shape;35;p95"/>
          <p:cNvSpPr txBox="1"/>
          <p:nvPr>
            <p:ph idx="12" type="sldNum"/>
          </p:nvPr>
        </p:nvSpPr>
        <p:spPr>
          <a:xfrm>
            <a:off x="8684345" y="4721356"/>
            <a:ext cx="336900" cy="33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00" lIns="91400" spcFirstLastPara="1" rIns="91400" wrap="square" tIns="914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5858"/>
              </a:buClr>
              <a:buSzPts val="1000"/>
              <a:buFont typeface="Helvetica Neue"/>
              <a:buNone/>
              <a:defRPr b="0" i="0" sz="1000" u="none" cap="none" strike="noStrike">
                <a:solidFill>
                  <a:srgbClr val="585858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‹#›</a:t>
            </a:fld>
            <a:endParaRPr/>
          </a:p>
        </p:txBody>
      </p:sp>
      <p:sp>
        <p:nvSpPr>
          <p:cNvPr id="36" name="Google Shape;36;p95"/>
          <p:cNvSpPr txBox="1"/>
          <p:nvPr/>
        </p:nvSpPr>
        <p:spPr>
          <a:xfrm rot="-5400000">
            <a:off x="-795900" y="2445468"/>
            <a:ext cx="18720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C473F"/>
              </a:buClr>
              <a:buSzPts val="2600"/>
              <a:buFont typeface="DM Serif Display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Gothic A1"/>
                <a:ea typeface="Gothic A1"/>
                <a:cs typeface="Gothic A1"/>
                <a:sym typeface="Gothic A1"/>
              </a:rPr>
              <a:t>FBV</a:t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Gothic A1"/>
              <a:ea typeface="Gothic A1"/>
              <a:cs typeface="Gothic A1"/>
              <a:sym typeface="Gothic A1"/>
            </a:endParaRPr>
          </a:p>
        </p:txBody>
      </p:sp>
      <p:sp>
        <p:nvSpPr>
          <p:cNvPr id="37" name="Google Shape;37;p95"/>
          <p:cNvSpPr txBox="1"/>
          <p:nvPr/>
        </p:nvSpPr>
        <p:spPr>
          <a:xfrm rot="5400000">
            <a:off x="8516851" y="2500991"/>
            <a:ext cx="969900" cy="28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04543"/>
              </a:buClr>
              <a:buSzPts val="700"/>
              <a:buFont typeface="Helvetica Neue"/>
              <a:buNone/>
            </a:pPr>
            <a:r>
              <a:rPr b="0" i="0" lang="pt-BR" sz="700" u="none" cap="none" strike="noStrike">
                <a:solidFill>
                  <a:srgbClr val="FFFFFF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ago / 2020</a:t>
            </a:r>
            <a:endParaRPr b="0" i="0" sz="1400" u="none" cap="none" strike="noStrike">
              <a:solidFill>
                <a:srgbClr val="FFFFFF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20" Type="http://schemas.openxmlformats.org/officeDocument/2006/relationships/slideLayout" Target="../slideLayouts/slideLayout2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22" Type="http://schemas.openxmlformats.org/officeDocument/2006/relationships/slideLayout" Target="../slideLayouts/slideLayout22.xml"/><Relationship Id="rId44" Type="http://schemas.openxmlformats.org/officeDocument/2006/relationships/theme" Target="../theme/theme1.xml"/><Relationship Id="rId21" Type="http://schemas.openxmlformats.org/officeDocument/2006/relationships/slideLayout" Target="../slideLayouts/slideLayout21.xml"/><Relationship Id="rId43" Type="http://schemas.openxmlformats.org/officeDocument/2006/relationships/slideLayout" Target="../slideLayouts/slideLayout43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35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12.xml"/><Relationship Id="rId34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15.xml"/><Relationship Id="rId37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14.xml"/><Relationship Id="rId36" Type="http://schemas.openxmlformats.org/officeDocument/2006/relationships/slideLayout" Target="../slideLayouts/slideLayout36.xml"/><Relationship Id="rId17" Type="http://schemas.openxmlformats.org/officeDocument/2006/relationships/slideLayout" Target="../slideLayouts/slideLayout17.xml"/><Relationship Id="rId39" Type="http://schemas.openxmlformats.org/officeDocument/2006/relationships/slideLayout" Target="../slideLayouts/slideLayout39.xml"/><Relationship Id="rId16" Type="http://schemas.openxmlformats.org/officeDocument/2006/relationships/slideLayout" Target="../slideLayouts/slideLayout16.xml"/><Relationship Id="rId38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E8E6E6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1.jpg"/><Relationship Id="rId4" Type="http://schemas.openxmlformats.org/officeDocument/2006/relationships/image" Target="../media/image5.png"/><Relationship Id="rId5" Type="http://schemas.openxmlformats.org/officeDocument/2006/relationships/image" Target="../media/image16.png"/><Relationship Id="rId6" Type="http://schemas.openxmlformats.org/officeDocument/2006/relationships/image" Target="../media/image8.png"/><Relationship Id="rId7" Type="http://schemas.openxmlformats.org/officeDocument/2006/relationships/image" Target="../media/image1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5.png"/><Relationship Id="rId4" Type="http://schemas.openxmlformats.org/officeDocument/2006/relationships/image" Target="../media/image2.png"/><Relationship Id="rId5" Type="http://schemas.openxmlformats.org/officeDocument/2006/relationships/image" Target="../media/image11.png"/><Relationship Id="rId6" Type="http://schemas.openxmlformats.org/officeDocument/2006/relationships/image" Target="../media/image4.png"/><Relationship Id="rId7" Type="http://schemas.openxmlformats.org/officeDocument/2006/relationships/image" Target="../media/image22.png"/><Relationship Id="rId8" Type="http://schemas.openxmlformats.org/officeDocument/2006/relationships/image" Target="../media/image2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5.jpg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5.png"/><Relationship Id="rId4" Type="http://schemas.openxmlformats.org/officeDocument/2006/relationships/image" Target="../media/image16.png"/><Relationship Id="rId5" Type="http://schemas.openxmlformats.org/officeDocument/2006/relationships/image" Target="../media/image11.png"/><Relationship Id="rId6" Type="http://schemas.openxmlformats.org/officeDocument/2006/relationships/image" Target="../media/image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5.png"/><Relationship Id="rId4" Type="http://schemas.openxmlformats.org/officeDocument/2006/relationships/image" Target="../media/image35.png"/><Relationship Id="rId5" Type="http://schemas.openxmlformats.org/officeDocument/2006/relationships/image" Target="../media/image11.png"/><Relationship Id="rId6" Type="http://schemas.openxmlformats.org/officeDocument/2006/relationships/image" Target="../media/image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png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9.jp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44.pn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49.png"/><Relationship Id="rId4" Type="http://schemas.openxmlformats.org/officeDocument/2006/relationships/image" Target="../media/image4.png"/><Relationship Id="rId5" Type="http://schemas.openxmlformats.org/officeDocument/2006/relationships/image" Target="../media/image1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40.png"/><Relationship Id="rId4" Type="http://schemas.openxmlformats.org/officeDocument/2006/relationships/image" Target="../media/image47.png"/><Relationship Id="rId5" Type="http://schemas.openxmlformats.org/officeDocument/2006/relationships/image" Target="../media/image38.png"/><Relationship Id="rId6" Type="http://schemas.openxmlformats.org/officeDocument/2006/relationships/image" Target="../media/image60.png"/><Relationship Id="rId7" Type="http://schemas.openxmlformats.org/officeDocument/2006/relationships/image" Target="../media/image11.png"/><Relationship Id="rId8" Type="http://schemas.openxmlformats.org/officeDocument/2006/relationships/image" Target="../media/image4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image" Target="../media/image46.png"/><Relationship Id="rId5" Type="http://schemas.openxmlformats.org/officeDocument/2006/relationships/image" Target="../media/image32.png"/><Relationship Id="rId6" Type="http://schemas.openxmlformats.org/officeDocument/2006/relationships/image" Target="../media/image43.png"/><Relationship Id="rId7" Type="http://schemas.openxmlformats.org/officeDocument/2006/relationships/image" Target="../media/image67.png"/><Relationship Id="rId8" Type="http://schemas.openxmlformats.org/officeDocument/2006/relationships/image" Target="../media/image53.png"/><Relationship Id="rId11" Type="http://schemas.openxmlformats.org/officeDocument/2006/relationships/image" Target="../media/image55.png"/><Relationship Id="rId10" Type="http://schemas.openxmlformats.org/officeDocument/2006/relationships/image" Target="../media/image54.jpg"/><Relationship Id="rId13" Type="http://schemas.openxmlformats.org/officeDocument/2006/relationships/image" Target="../media/image62.jpg"/><Relationship Id="rId12" Type="http://schemas.openxmlformats.org/officeDocument/2006/relationships/image" Target="../media/image50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ut_LXanEVPx2z95Azg2qyWVyslJXizD6/view" TargetMode="External"/><Relationship Id="rId6" Type="http://schemas.openxmlformats.org/officeDocument/2006/relationships/image" Target="../media/image4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mBsN4EsSTZMEVQGexpGozBDFPcwk4zKk/view" TargetMode="External"/><Relationship Id="rId6" Type="http://schemas.openxmlformats.org/officeDocument/2006/relationships/image" Target="../media/image52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hyperlink" Target="http://drive.google.com/file/d/16uu4QszPZh5O7ikKMrbcj-VnTnPoYoae/view" TargetMode="External"/><Relationship Id="rId5" Type="http://schemas.openxmlformats.org/officeDocument/2006/relationships/hyperlink" Target="http://drive.google.com/file/d/11qL5JiQCWd5N_xefcI-G298Lh1kZNmtK/view" TargetMode="External"/><Relationship Id="rId6" Type="http://schemas.openxmlformats.org/officeDocument/2006/relationships/image" Target="../media/image41.jpg"/><Relationship Id="rId7" Type="http://schemas.openxmlformats.org/officeDocument/2006/relationships/hyperlink" Target="http://drive.google.com/file/d/1wE0l7YZ1KA3v-AnS9wLdc2dYqpby6qDN/view" TargetMode="External"/><Relationship Id="rId8" Type="http://schemas.openxmlformats.org/officeDocument/2006/relationships/image" Target="../media/image56.jpg"/><Relationship Id="rId10" Type="http://schemas.openxmlformats.org/officeDocument/2006/relationships/image" Target="../media/image48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51.png"/><Relationship Id="rId6" Type="http://schemas.openxmlformats.org/officeDocument/2006/relationships/image" Target="../media/image63.png"/><Relationship Id="rId7" Type="http://schemas.openxmlformats.org/officeDocument/2006/relationships/image" Target="../media/image59.png"/></Relationships>
</file>

<file path=ppt/slides/_rels/slide33.xml.rels><?xml version="1.0" encoding="UTF-8" standalone="yes"?><Relationships xmlns="http://schemas.openxmlformats.org/package/2006/relationships"><Relationship Id="rId20" Type="http://schemas.openxmlformats.org/officeDocument/2006/relationships/image" Target="../media/image4.png"/><Relationship Id="rId21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64.jpg"/><Relationship Id="rId4" Type="http://schemas.openxmlformats.org/officeDocument/2006/relationships/image" Target="../media/image57.jpg"/><Relationship Id="rId9" Type="http://schemas.openxmlformats.org/officeDocument/2006/relationships/image" Target="../media/image58.png"/><Relationship Id="rId5" Type="http://schemas.openxmlformats.org/officeDocument/2006/relationships/image" Target="../media/image73.png"/><Relationship Id="rId6" Type="http://schemas.openxmlformats.org/officeDocument/2006/relationships/image" Target="../media/image88.png"/><Relationship Id="rId7" Type="http://schemas.openxmlformats.org/officeDocument/2006/relationships/image" Target="../media/image77.png"/><Relationship Id="rId8" Type="http://schemas.openxmlformats.org/officeDocument/2006/relationships/image" Target="../media/image75.png"/><Relationship Id="rId11" Type="http://schemas.openxmlformats.org/officeDocument/2006/relationships/image" Target="../media/image87.jpg"/><Relationship Id="rId10" Type="http://schemas.openxmlformats.org/officeDocument/2006/relationships/image" Target="../media/image70.jpg"/><Relationship Id="rId13" Type="http://schemas.openxmlformats.org/officeDocument/2006/relationships/image" Target="../media/image66.jpg"/><Relationship Id="rId12" Type="http://schemas.openxmlformats.org/officeDocument/2006/relationships/image" Target="../media/image71.jpg"/><Relationship Id="rId15" Type="http://schemas.openxmlformats.org/officeDocument/2006/relationships/image" Target="../media/image72.png"/><Relationship Id="rId14" Type="http://schemas.openxmlformats.org/officeDocument/2006/relationships/hyperlink" Target="http://drive.google.com/file/d/1C9FRPQb2O25L-SkSPY84hXnqJXzsncs1/view" TargetMode="External"/><Relationship Id="rId17" Type="http://schemas.openxmlformats.org/officeDocument/2006/relationships/hyperlink" Target="http://drive.google.com/file/d/1hs8vtgXm_ck62S1nTTjJRcNLel8xAdyv/view" TargetMode="External"/><Relationship Id="rId16" Type="http://schemas.openxmlformats.org/officeDocument/2006/relationships/image" Target="../media/image81.png"/><Relationship Id="rId19" Type="http://schemas.openxmlformats.org/officeDocument/2006/relationships/image" Target="../media/image11.png"/><Relationship Id="rId18" Type="http://schemas.openxmlformats.org/officeDocument/2006/relationships/image" Target="../media/image74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69.jpg"/><Relationship Id="rId4" Type="http://schemas.openxmlformats.org/officeDocument/2006/relationships/image" Target="../media/image68.jpg"/><Relationship Id="rId9" Type="http://schemas.openxmlformats.org/officeDocument/2006/relationships/image" Target="../media/image81.png"/><Relationship Id="rId5" Type="http://schemas.openxmlformats.org/officeDocument/2006/relationships/image" Target="../media/image75.png"/><Relationship Id="rId6" Type="http://schemas.openxmlformats.org/officeDocument/2006/relationships/image" Target="../media/image58.png"/><Relationship Id="rId7" Type="http://schemas.openxmlformats.org/officeDocument/2006/relationships/hyperlink" Target="http://drive.google.com/file/d/1C9FRPQb2O25L-SkSPY84hXnqJXzsncs1/view" TargetMode="External"/><Relationship Id="rId8" Type="http://schemas.openxmlformats.org/officeDocument/2006/relationships/image" Target="../media/image72.png"/><Relationship Id="rId11" Type="http://schemas.openxmlformats.org/officeDocument/2006/relationships/image" Target="../media/image4.png"/><Relationship Id="rId10" Type="http://schemas.openxmlformats.org/officeDocument/2006/relationships/image" Target="../media/image11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84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79.pn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Relationship Id="rId4" Type="http://schemas.openxmlformats.org/officeDocument/2006/relationships/image" Target="../media/image8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4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88.png"/><Relationship Id="rId4" Type="http://schemas.openxmlformats.org/officeDocument/2006/relationships/image" Target="../media/image77.png"/><Relationship Id="rId5" Type="http://schemas.openxmlformats.org/officeDocument/2006/relationships/image" Target="../media/image11.png"/><Relationship Id="rId6" Type="http://schemas.openxmlformats.org/officeDocument/2006/relationships/image" Target="../media/image4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70.jpg"/><Relationship Id="rId6" Type="http://schemas.openxmlformats.org/officeDocument/2006/relationships/image" Target="../media/image87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96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66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9" Type="http://schemas.openxmlformats.org/officeDocument/2006/relationships/hyperlink" Target="http://drive.google.com/file/d/1hs8vtgXm_ck62S1nTTjJRcNLel8xAdyv/view" TargetMode="External"/><Relationship Id="rId5" Type="http://schemas.openxmlformats.org/officeDocument/2006/relationships/hyperlink" Target="http://drive.google.com/file/d/1C9FRPQb2O25L-SkSPY84hXnqJXzsncs1/view" TargetMode="External"/><Relationship Id="rId6" Type="http://schemas.openxmlformats.org/officeDocument/2006/relationships/image" Target="../media/image72.png"/><Relationship Id="rId7" Type="http://schemas.openxmlformats.org/officeDocument/2006/relationships/hyperlink" Target="http://drive.google.com/file/d/1NnP9pNsUuLTCTKVXwKz4tuWO0_uePnL_/view" TargetMode="External"/><Relationship Id="rId8" Type="http://schemas.openxmlformats.org/officeDocument/2006/relationships/image" Target="../media/image108.jpg"/><Relationship Id="rId11" Type="http://schemas.openxmlformats.org/officeDocument/2006/relationships/image" Target="../media/image81.png"/><Relationship Id="rId10" Type="http://schemas.openxmlformats.org/officeDocument/2006/relationships/image" Target="../media/image74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ECLrEEA-mREHe45lVqbuK6hh_nT6uCtC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90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n930HoHhiEV4eXo3f-kMAb6aNDFTzylW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105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cDv6zmCiM9IOA9A172VdE_JydMjEQARr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102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wgpaBDAfs9_AUEDyqxfwOfbRTzhY9nYM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9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google.com/search?q=lei+parentalidade+positiva&amp;rlz=1C1GCEU_pt-BRBR1035BR1035&amp;oq=lei&amp;gs_lcrp=EgZjaHJvbWUqBggBEEUYOzIGCAAQRRhBMgYIARBFGDsyBggCEEUYOzIGCAMQRRg7MgYIBBBFGDkyDQgFEAAYgwEYsQMYgAQyBggGEEUYPTIGCAcQRRg80gEIMjExMmowajmoAgCwAgE&amp;sourceid=chrome&amp;ie=UTF-8" TargetMode="External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U_lNq1TiTPH_OHmSaXIur5FZa5_jEbhY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97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Kmf7AC5rlZz9rQAd7C6HKYDocgn1OzQr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94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hyperlink" Target="http://drive.google.com/file/d/1qViEFyKDCy3w6c3GTiOe9JXrKJ5FAjPm/view" TargetMode="External"/><Relationship Id="rId6" Type="http://schemas.openxmlformats.org/officeDocument/2006/relationships/image" Target="../media/image72.png"/><Relationship Id="rId7" Type="http://schemas.openxmlformats.org/officeDocument/2006/relationships/image" Target="../media/image103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4.xml"/><Relationship Id="rId3" Type="http://schemas.openxmlformats.org/officeDocument/2006/relationships/hyperlink" Target="http://drive.google.com/file/d/1FwaONt1w38TmkQUg_U6kgyfjD4qs_9f9/view" TargetMode="External"/><Relationship Id="rId4" Type="http://schemas.openxmlformats.org/officeDocument/2006/relationships/image" Target="../media/image92.jpg"/><Relationship Id="rId9" Type="http://schemas.openxmlformats.org/officeDocument/2006/relationships/hyperlink" Target="http://drive.google.com/file/d/1hs8vtgXm_ck62S1nTTjJRcNLel8xAdyv/view" TargetMode="External"/><Relationship Id="rId5" Type="http://schemas.openxmlformats.org/officeDocument/2006/relationships/image" Target="../media/image33.png"/><Relationship Id="rId6" Type="http://schemas.openxmlformats.org/officeDocument/2006/relationships/image" Target="../media/image37.png"/><Relationship Id="rId7" Type="http://schemas.openxmlformats.org/officeDocument/2006/relationships/image" Target="../media/image93.png"/><Relationship Id="rId8" Type="http://schemas.openxmlformats.org/officeDocument/2006/relationships/image" Target="../media/image107.png"/><Relationship Id="rId10" Type="http://schemas.openxmlformats.org/officeDocument/2006/relationships/image" Target="../media/image74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5.xml"/><Relationship Id="rId3" Type="http://schemas.openxmlformats.org/officeDocument/2006/relationships/hyperlink" Target="http://drive.google.com/file/d/17Q3yFhxAmV-rUkD0SZbT5hyP-rbyQ-x7/view" TargetMode="External"/><Relationship Id="rId4" Type="http://schemas.openxmlformats.org/officeDocument/2006/relationships/image" Target="../media/image99.jpg"/><Relationship Id="rId5" Type="http://schemas.openxmlformats.org/officeDocument/2006/relationships/image" Target="../media/image33.png"/><Relationship Id="rId6" Type="http://schemas.openxmlformats.org/officeDocument/2006/relationships/image" Target="../media/image37.png"/><Relationship Id="rId7" Type="http://schemas.openxmlformats.org/officeDocument/2006/relationships/image" Target="../media/image106.png"/><Relationship Id="rId8" Type="http://schemas.openxmlformats.org/officeDocument/2006/relationships/image" Target="../media/image100.pn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114.png"/><Relationship Id="rId6" Type="http://schemas.openxmlformats.org/officeDocument/2006/relationships/hyperlink" Target="http://drive.google.com/file/d/1pMNl5_JzrbLhQBWMmyxyXdja5qaKnLJf/view" TargetMode="External"/><Relationship Id="rId7" Type="http://schemas.openxmlformats.org/officeDocument/2006/relationships/image" Target="../media/image121.jpg"/><Relationship Id="rId8" Type="http://schemas.openxmlformats.org/officeDocument/2006/relationships/image" Target="../media/image104.pn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98.png"/><Relationship Id="rId6" Type="http://schemas.openxmlformats.org/officeDocument/2006/relationships/hyperlink" Target="http://drive.google.com/file/d/1lL-Sv9KpONzOfGR9pZ0OKKwW9IoRHtWC/view" TargetMode="External"/><Relationship Id="rId7" Type="http://schemas.openxmlformats.org/officeDocument/2006/relationships/image" Target="../media/image113.jpg"/><Relationship Id="rId8" Type="http://schemas.openxmlformats.org/officeDocument/2006/relationships/image" Target="../media/image109.pn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112.png"/><Relationship Id="rId6" Type="http://schemas.openxmlformats.org/officeDocument/2006/relationships/hyperlink" Target="http://drive.google.com/file/d/1pjtZ88qDtQr8zKOYwrK5zst4FybVRen-/view" TargetMode="External"/><Relationship Id="rId7" Type="http://schemas.openxmlformats.org/officeDocument/2006/relationships/image" Target="../media/image74.jpg"/><Relationship Id="rId8" Type="http://schemas.openxmlformats.org/officeDocument/2006/relationships/image" Target="../media/image115.pn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110.png"/><Relationship Id="rId6" Type="http://schemas.openxmlformats.org/officeDocument/2006/relationships/hyperlink" Target="http://drive.google.com/file/d/1jyzhO6A7xk4XHBOSOMII7zwxtmXw0KQN/view" TargetMode="External"/><Relationship Id="rId7" Type="http://schemas.openxmlformats.org/officeDocument/2006/relationships/image" Target="../media/image116.jpg"/><Relationship Id="rId8" Type="http://schemas.openxmlformats.org/officeDocument/2006/relationships/image" Target="../media/image12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9.jpg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122.png"/><Relationship Id="rId6" Type="http://schemas.openxmlformats.org/officeDocument/2006/relationships/hyperlink" Target="http://drive.google.com/file/d/1zrWJ6dk6Akcq9-SjoywAuLOOWEHjFh3H/view" TargetMode="External"/><Relationship Id="rId7" Type="http://schemas.openxmlformats.org/officeDocument/2006/relationships/image" Target="../media/image92.jpg"/><Relationship Id="rId8" Type="http://schemas.openxmlformats.org/officeDocument/2006/relationships/image" Target="../media/image134.pn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Relationship Id="rId5" Type="http://schemas.openxmlformats.org/officeDocument/2006/relationships/image" Target="../media/image111.png"/><Relationship Id="rId6" Type="http://schemas.openxmlformats.org/officeDocument/2006/relationships/hyperlink" Target="http://drive.google.com/file/d/1woTalcIX9TQ0QWSNceo_ajsUEHQ610o2/view" TargetMode="External"/><Relationship Id="rId7" Type="http://schemas.openxmlformats.org/officeDocument/2006/relationships/image" Target="../media/image74.jpg"/><Relationship Id="rId8" Type="http://schemas.openxmlformats.org/officeDocument/2006/relationships/image" Target="../media/image117.pn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2.xml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33.png"/><Relationship Id="rId4" Type="http://schemas.openxmlformats.org/officeDocument/2006/relationships/image" Target="../media/image37.pn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4.png"/><Relationship Id="rId4" Type="http://schemas.openxmlformats.org/officeDocument/2006/relationships/image" Target="../media/image1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3.xml"/><Relationship Id="rId3" Type="http://schemas.openxmlformats.org/officeDocument/2006/relationships/hyperlink" Target="about:blank" TargetMode="External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118.png"/><Relationship Id="rId4" Type="http://schemas.openxmlformats.org/officeDocument/2006/relationships/image" Target="../media/image147.png"/><Relationship Id="rId9" Type="http://schemas.openxmlformats.org/officeDocument/2006/relationships/hyperlink" Target="about:blank" TargetMode="External"/><Relationship Id="rId5" Type="http://schemas.openxmlformats.org/officeDocument/2006/relationships/image" Target="../media/image148.png"/><Relationship Id="rId6" Type="http://schemas.openxmlformats.org/officeDocument/2006/relationships/image" Target="../media/image129.png"/><Relationship Id="rId7" Type="http://schemas.openxmlformats.org/officeDocument/2006/relationships/image" Target="../media/image126.png"/><Relationship Id="rId8" Type="http://schemas.openxmlformats.org/officeDocument/2006/relationships/image" Target="../media/image120.jpg"/><Relationship Id="rId11" Type="http://schemas.openxmlformats.org/officeDocument/2006/relationships/image" Target="../media/image4.png"/><Relationship Id="rId10" Type="http://schemas.openxmlformats.org/officeDocument/2006/relationships/image" Target="../media/image11.png"/></Relationships>
</file>

<file path=ppt/slides/_rels/slide7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5.xml"/><Relationship Id="rId3" Type="http://schemas.openxmlformats.org/officeDocument/2006/relationships/image" Target="../media/image120.jpg"/><Relationship Id="rId4" Type="http://schemas.openxmlformats.org/officeDocument/2006/relationships/image" Target="../media/image123.png"/><Relationship Id="rId5" Type="http://schemas.openxmlformats.org/officeDocument/2006/relationships/image" Target="../media/image128.png"/><Relationship Id="rId6" Type="http://schemas.openxmlformats.org/officeDocument/2006/relationships/image" Target="../media/image11.png"/><Relationship Id="rId7" Type="http://schemas.openxmlformats.org/officeDocument/2006/relationships/image" Target="../media/image4.png"/></Relationships>
</file>

<file path=ppt/slides/_rels/slide7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6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7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7.xml"/><Relationship Id="rId3" Type="http://schemas.openxmlformats.org/officeDocument/2006/relationships/image" Target="../media/image128.png"/><Relationship Id="rId4" Type="http://schemas.openxmlformats.org/officeDocument/2006/relationships/image" Target="../media/image130.png"/><Relationship Id="rId9" Type="http://schemas.openxmlformats.org/officeDocument/2006/relationships/image" Target="../media/image4.png"/><Relationship Id="rId5" Type="http://schemas.openxmlformats.org/officeDocument/2006/relationships/image" Target="../media/image127.png"/><Relationship Id="rId6" Type="http://schemas.openxmlformats.org/officeDocument/2006/relationships/image" Target="../media/image131.png"/><Relationship Id="rId7" Type="http://schemas.openxmlformats.org/officeDocument/2006/relationships/image" Target="../media/image125.png"/><Relationship Id="rId8" Type="http://schemas.openxmlformats.org/officeDocument/2006/relationships/image" Target="../media/image11.png"/></Relationships>
</file>

<file path=ppt/slides/_rels/slide7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8.xml"/><Relationship Id="rId3" Type="http://schemas.openxmlformats.org/officeDocument/2006/relationships/image" Target="../media/image143.png"/><Relationship Id="rId4" Type="http://schemas.openxmlformats.org/officeDocument/2006/relationships/image" Target="../media/image133.jpg"/><Relationship Id="rId9" Type="http://schemas.openxmlformats.org/officeDocument/2006/relationships/image" Target="../media/image11.png"/><Relationship Id="rId5" Type="http://schemas.openxmlformats.org/officeDocument/2006/relationships/image" Target="../media/image137.png"/><Relationship Id="rId6" Type="http://schemas.openxmlformats.org/officeDocument/2006/relationships/image" Target="../media/image136.png"/><Relationship Id="rId7" Type="http://schemas.openxmlformats.org/officeDocument/2006/relationships/image" Target="../media/image139.png"/><Relationship Id="rId8" Type="http://schemas.openxmlformats.org/officeDocument/2006/relationships/image" Target="../media/image141.png"/><Relationship Id="rId10" Type="http://schemas.openxmlformats.org/officeDocument/2006/relationships/image" Target="../media/image4.png"/></Relationships>
</file>

<file path=ppt/slides/_rels/slide7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79.xml"/><Relationship Id="rId3" Type="http://schemas.openxmlformats.org/officeDocument/2006/relationships/image" Target="../media/image143.png"/><Relationship Id="rId4" Type="http://schemas.openxmlformats.org/officeDocument/2006/relationships/image" Target="../media/image133.jpg"/><Relationship Id="rId9" Type="http://schemas.openxmlformats.org/officeDocument/2006/relationships/image" Target="../media/image4.png"/><Relationship Id="rId5" Type="http://schemas.openxmlformats.org/officeDocument/2006/relationships/image" Target="../media/image139.png"/><Relationship Id="rId6" Type="http://schemas.openxmlformats.org/officeDocument/2006/relationships/image" Target="../media/image141.png"/><Relationship Id="rId7" Type="http://schemas.openxmlformats.org/officeDocument/2006/relationships/image" Target="../media/image145.png"/><Relationship Id="rId8" Type="http://schemas.openxmlformats.org/officeDocument/2006/relationships/image" Target="../media/image1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0.xml"/><Relationship Id="rId3" Type="http://schemas.openxmlformats.org/officeDocument/2006/relationships/image" Target="../media/image149.png"/><Relationship Id="rId4" Type="http://schemas.openxmlformats.org/officeDocument/2006/relationships/image" Target="../media/image11.png"/><Relationship Id="rId5" Type="http://schemas.openxmlformats.org/officeDocument/2006/relationships/image" Target="../media/image4.png"/></Relationships>
</file>

<file path=ppt/slides/_rels/slide8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81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2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3.xml"/><Relationship Id="rId3" Type="http://schemas.openxmlformats.org/officeDocument/2006/relationships/image" Target="../media/image11.png"/><Relationship Id="rId4" Type="http://schemas.openxmlformats.org/officeDocument/2006/relationships/image" Target="../media/image4.png"/></Relationships>
</file>

<file path=ppt/slides/_rels/slide8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4.xml"/><Relationship Id="rId3" Type="http://schemas.openxmlformats.org/officeDocument/2006/relationships/image" Target="../media/image146.png"/></Relationships>
</file>

<file path=ppt/slides/_rels/slide8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5.xml"/><Relationship Id="rId3" Type="http://schemas.openxmlformats.org/officeDocument/2006/relationships/image" Target="../media/image138.jpg"/><Relationship Id="rId4" Type="http://schemas.openxmlformats.org/officeDocument/2006/relationships/image" Target="../media/image5.png"/><Relationship Id="rId5" Type="http://schemas.openxmlformats.org/officeDocument/2006/relationships/image" Target="../media/image16.png"/><Relationship Id="rId6" Type="http://schemas.openxmlformats.org/officeDocument/2006/relationships/image" Target="../media/image8.png"/><Relationship Id="rId7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1.jpg"/><Relationship Id="rId4" Type="http://schemas.openxmlformats.org/officeDocument/2006/relationships/image" Target="../media/image5.png"/><Relationship Id="rId5" Type="http://schemas.openxmlformats.org/officeDocument/2006/relationships/image" Target="../media/image8.png"/><Relationship Id="rId6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Google Shape;187;p1"/>
          <p:cNvPicPr preferRelativeResize="0"/>
          <p:nvPr/>
        </p:nvPicPr>
        <p:blipFill rotWithShape="1">
          <a:blip r:embed="rId3">
            <a:alphaModFix/>
          </a:blip>
          <a:srcRect b="37681" l="0" r="0" t="24592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1"/>
          <p:cNvSpPr txBox="1"/>
          <p:nvPr/>
        </p:nvSpPr>
        <p:spPr>
          <a:xfrm>
            <a:off x="366125" y="1772525"/>
            <a:ext cx="4210800" cy="1516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Paternidade</a:t>
            </a:r>
            <a:endParaRPr b="1" i="0" sz="4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Positiva</a:t>
            </a:r>
            <a:endParaRPr b="1" i="0" sz="4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89" name="Google Shape;189;p1"/>
          <p:cNvPicPr preferRelativeResize="0"/>
          <p:nvPr/>
        </p:nvPicPr>
        <p:blipFill rotWithShape="1">
          <a:blip r:embed="rId4">
            <a:alphaModFix/>
          </a:blip>
          <a:srcRect b="0" l="69869" r="3983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90" name="Google Shape;190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78743" y="152407"/>
            <a:ext cx="2255240" cy="1876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91" name="Google Shape;191;p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2" name="Google Shape;192;p1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9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Google Shape;270;p10"/>
          <p:cNvSpPr txBox="1"/>
          <p:nvPr/>
        </p:nvSpPr>
        <p:spPr>
          <a:xfrm>
            <a:off x="2087100" y="917525"/>
            <a:ext cx="49683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você já parou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pensar que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masculinidade e a violência andam juntas?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71" name="Google Shape;271;p1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72" name="Google Shape;272;p1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Google Shape;277;p11"/>
          <p:cNvPicPr preferRelativeResize="0"/>
          <p:nvPr/>
        </p:nvPicPr>
        <p:blipFill rotWithShape="1">
          <a:blip r:embed="rId3">
            <a:alphaModFix/>
          </a:blip>
          <a:srcRect b="38682" l="35183" r="57445" t="29897"/>
          <a:stretch/>
        </p:blipFill>
        <p:spPr>
          <a:xfrm>
            <a:off x="5864275" y="3659575"/>
            <a:ext cx="268652" cy="314249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11"/>
          <p:cNvSpPr/>
          <p:nvPr/>
        </p:nvSpPr>
        <p:spPr>
          <a:xfrm>
            <a:off x="4679475" y="2507575"/>
            <a:ext cx="3228300" cy="6684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9" name="Google Shape;279;p11"/>
          <p:cNvSpPr txBox="1"/>
          <p:nvPr/>
        </p:nvSpPr>
        <p:spPr>
          <a:xfrm>
            <a:off x="1236213" y="996450"/>
            <a:ext cx="3244500" cy="118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Os homens sofrem, mas sofrem calados e sozinhos.</a:t>
            </a:r>
            <a:endParaRPr b="0" i="0" sz="14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0" name="Google Shape;280;p11"/>
          <p:cNvSpPr txBox="1"/>
          <p:nvPr/>
        </p:nvSpPr>
        <p:spPr>
          <a:xfrm>
            <a:off x="4679488" y="1491800"/>
            <a:ext cx="2722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 em cada 10 homens</a:t>
            </a:r>
            <a:endParaRPr b="0" i="0" sz="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1" name="Google Shape;281;p11"/>
          <p:cNvSpPr txBox="1"/>
          <p:nvPr/>
        </p:nvSpPr>
        <p:spPr>
          <a:xfrm>
            <a:off x="4679488" y="1844863"/>
            <a:ext cx="2722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just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NÃO conversam sobre seus maiores medos e dúvidas com os amigos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2" name="Google Shape;282;p11"/>
          <p:cNvSpPr txBox="1"/>
          <p:nvPr/>
        </p:nvSpPr>
        <p:spPr>
          <a:xfrm>
            <a:off x="4713625" y="2489075"/>
            <a:ext cx="112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b="0" i="0" lang="pt-BR" sz="4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70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%</a:t>
            </a: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3" name="Google Shape;283;p11"/>
          <p:cNvSpPr txBox="1"/>
          <p:nvPr/>
        </p:nvSpPr>
        <p:spPr>
          <a:xfrm>
            <a:off x="5769450" y="2584763"/>
            <a:ext cx="2200500" cy="480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DOS PACIENTES COM ALCOOLISMO</a:t>
            </a:r>
            <a:endParaRPr b="0" i="0" sz="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4" name="Google Shape;284;p11"/>
          <p:cNvSpPr/>
          <p:nvPr/>
        </p:nvSpPr>
        <p:spPr>
          <a:xfrm>
            <a:off x="1834050" y="2507575"/>
            <a:ext cx="2488800" cy="6684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5" name="Google Shape;285;p11"/>
          <p:cNvSpPr txBox="1"/>
          <p:nvPr/>
        </p:nvSpPr>
        <p:spPr>
          <a:xfrm>
            <a:off x="1868200" y="2489075"/>
            <a:ext cx="1126800" cy="73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500"/>
              <a:buFont typeface="Arial"/>
              <a:buNone/>
            </a:pPr>
            <a:r>
              <a:rPr b="0" i="0" lang="pt-BR" sz="4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95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%</a:t>
            </a:r>
            <a:r>
              <a:rPr b="0" i="0" lang="pt-BR" sz="3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b="0" i="0" sz="3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6" name="Google Shape;286;p11"/>
          <p:cNvSpPr txBox="1"/>
          <p:nvPr/>
        </p:nvSpPr>
        <p:spPr>
          <a:xfrm>
            <a:off x="2861775" y="2525975"/>
            <a:ext cx="1415100" cy="62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 POPULAÇÃO </a:t>
            </a:r>
            <a:endParaRPr b="0" i="0" sz="12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PRISIONAL</a:t>
            </a:r>
            <a:endParaRPr b="0" i="0" sz="12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 BRASIL</a:t>
            </a:r>
            <a:endParaRPr b="0" i="0" sz="12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7" name="Google Shape;287;p11"/>
          <p:cNvSpPr txBox="1"/>
          <p:nvPr/>
        </p:nvSpPr>
        <p:spPr>
          <a:xfrm>
            <a:off x="1339500" y="3538600"/>
            <a:ext cx="3141000" cy="6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HOMENS SE SUICIDAM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4X MAIS QUE AS MULHERES</a:t>
            </a:r>
            <a:endParaRPr b="0" i="0" sz="17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288" name="Google Shape;288;p11"/>
          <p:cNvSpPr txBox="1"/>
          <p:nvPr/>
        </p:nvSpPr>
        <p:spPr>
          <a:xfrm>
            <a:off x="366125" y="4337350"/>
            <a:ext cx="841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1" sz="800" u="none" cap="none" strike="noStrike">
              <a:solidFill>
                <a:srgbClr val="FFFFFF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pic>
        <p:nvPicPr>
          <p:cNvPr descr="Allma-pascoa-danke-A4.png" id="289" name="Google Shape;289;p11"/>
          <p:cNvPicPr preferRelativeResize="0"/>
          <p:nvPr/>
        </p:nvPicPr>
        <p:blipFill rotWithShape="1">
          <a:blip r:embed="rId4">
            <a:alphaModFix/>
          </a:blip>
          <a:srcRect b="0" l="1380" r="1370" t="0"/>
          <a:stretch/>
        </p:blipFill>
        <p:spPr>
          <a:xfrm>
            <a:off x="88150" y="4929408"/>
            <a:ext cx="159177" cy="14855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90" name="Google Shape;290;p1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91" name="Google Shape;291;p11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sp>
        <p:nvSpPr>
          <p:cNvPr id="292" name="Google Shape;292;p11"/>
          <p:cNvSpPr txBox="1"/>
          <p:nvPr/>
        </p:nvSpPr>
        <p:spPr>
          <a:xfrm>
            <a:off x="1043550" y="4406450"/>
            <a:ext cx="7540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B7B7B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dados Brasil // fontes:  Revista Pais e Filhos (2019) | Relatório Sistema Penitenciário (2023) | Ministério da Saúde (2021) | Hospital Albert Einstein | IBGE (2022)  </a:t>
            </a:r>
            <a:endParaRPr b="0" i="0" sz="800" u="none" cap="none" strike="noStrike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293" name="Google Shape;293;p11"/>
          <p:cNvSpPr txBox="1"/>
          <p:nvPr/>
        </p:nvSpPr>
        <p:spPr>
          <a:xfrm>
            <a:off x="4644825" y="3554813"/>
            <a:ext cx="1247400" cy="455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pt-BR" sz="2200" u="none" cap="none" strike="noStrike">
                <a:solidFill>
                  <a:srgbClr val="FFFFFF"/>
                </a:solidFill>
                <a:latin typeface="Nunito Black"/>
                <a:ea typeface="Nunito Black"/>
                <a:cs typeface="Nunito Black"/>
                <a:sym typeface="Nunito Black"/>
              </a:rPr>
              <a:t>79 anos</a:t>
            </a:r>
            <a:endParaRPr b="0" i="0" sz="2200" u="none" cap="none" strike="noStrike">
              <a:solidFill>
                <a:srgbClr val="FFFFFF"/>
              </a:solidFill>
              <a:latin typeface="Nunito Black"/>
              <a:ea typeface="Nunito Black"/>
              <a:cs typeface="Nunito Black"/>
              <a:sym typeface="Nunito Black"/>
            </a:endParaRPr>
          </a:p>
        </p:txBody>
      </p:sp>
      <p:sp>
        <p:nvSpPr>
          <p:cNvPr id="294" name="Google Shape;294;p11"/>
          <p:cNvSpPr txBox="1"/>
          <p:nvPr/>
        </p:nvSpPr>
        <p:spPr>
          <a:xfrm>
            <a:off x="6270876" y="3554813"/>
            <a:ext cx="1247400" cy="4557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pt-BR" sz="2200" u="none" cap="none" strike="noStrike">
                <a:solidFill>
                  <a:srgbClr val="FFFFFF"/>
                </a:solidFill>
                <a:latin typeface="Nunito Black"/>
                <a:ea typeface="Nunito Black"/>
                <a:cs typeface="Nunito Black"/>
                <a:sym typeface="Nunito Black"/>
              </a:rPr>
              <a:t>72 anos</a:t>
            </a:r>
            <a:endParaRPr b="0" i="0" sz="2200" u="none" cap="none" strike="noStrike">
              <a:solidFill>
                <a:srgbClr val="FFFFFF"/>
              </a:solidFill>
              <a:latin typeface="Nunito Black"/>
              <a:ea typeface="Nunito Black"/>
              <a:cs typeface="Nunito Black"/>
              <a:sym typeface="Nunito Black"/>
            </a:endParaRPr>
          </a:p>
        </p:txBody>
      </p:sp>
      <p:pic>
        <p:nvPicPr>
          <p:cNvPr id="295" name="Google Shape;295;p11"/>
          <p:cNvPicPr preferRelativeResize="0"/>
          <p:nvPr/>
        </p:nvPicPr>
        <p:blipFill rotWithShape="1">
          <a:blip r:embed="rId3">
            <a:alphaModFix/>
          </a:blip>
          <a:srcRect b="41063" l="83654" r="8973" t="29899"/>
          <a:stretch/>
        </p:blipFill>
        <p:spPr>
          <a:xfrm>
            <a:off x="7473950" y="3646000"/>
            <a:ext cx="268652" cy="290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6" name="Google Shape;296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511086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769458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8" name="Google Shape;298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35910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302341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560713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1" name="Google Shape;301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27165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02" name="Google Shape;302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4679480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3" name="Google Shape;303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4970148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4" name="Google Shape;304;p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flipH="1">
            <a:off x="5244659" y="1024700"/>
            <a:ext cx="268636" cy="511368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096015" y="1024692"/>
            <a:ext cx="268636" cy="5113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12"/>
          <p:cNvSpPr txBox="1"/>
          <p:nvPr/>
        </p:nvSpPr>
        <p:spPr>
          <a:xfrm>
            <a:off x="366125" y="4565950"/>
            <a:ext cx="84105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rgbClr val="B7B7B7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dados Brasil // fontes:  Pró Mundo (2019) |  Portal da Transparência do Registro Civil  | PNS +  IBGE </a:t>
            </a:r>
            <a:endParaRPr b="0" i="0" sz="800" u="none" cap="none" strike="noStrike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B7B7B7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11" name="Google Shape;311;p12"/>
          <p:cNvSpPr txBox="1"/>
          <p:nvPr/>
        </p:nvSpPr>
        <p:spPr>
          <a:xfrm>
            <a:off x="1226738" y="1520250"/>
            <a:ext cx="3245100" cy="2179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aproximadamente </a:t>
            </a:r>
            <a:r>
              <a:rPr b="0" i="0" lang="pt-BR" sz="27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80% dos homens</a:t>
            </a: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se tornarão pais biológicos em algum momento </a:t>
            </a:r>
            <a:endParaRPr b="0" i="0" sz="2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700"/>
              <a:buFont typeface="Arial"/>
              <a:buNone/>
            </a:pPr>
            <a:r>
              <a:rPr b="0" i="0" lang="pt-BR" sz="2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suas vidas</a:t>
            </a:r>
            <a:endParaRPr b="0" i="0" sz="19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12" name="Google Shape;312;p12"/>
          <p:cNvSpPr txBox="1"/>
          <p:nvPr/>
        </p:nvSpPr>
        <p:spPr>
          <a:xfrm>
            <a:off x="5432613" y="2557138"/>
            <a:ext cx="24834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registro mais de </a:t>
            </a:r>
            <a:r>
              <a:rPr b="0" i="0" lang="pt-BR" sz="15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172 mil certidões de nascimento sem o nome dos pais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em 2023 - </a:t>
            </a:r>
            <a:r>
              <a:rPr b="0" i="0" lang="pt-BR" sz="15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470 por dia -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maior número desde 2016 - </a:t>
            </a:r>
            <a:r>
              <a:rPr b="0" i="0" lang="pt-BR" sz="15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</a:t>
            </a:r>
            <a:r>
              <a:rPr b="0" i="0" lang="pt-BR" sz="15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aumento de 24,5% da ausência paterna</a:t>
            </a:r>
            <a:r>
              <a:rPr b="0" i="0" lang="pt-BR" sz="15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nos últimos sete anos</a:t>
            </a:r>
            <a:endParaRPr b="0" i="0" sz="1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13" name="Google Shape;313;p12"/>
          <p:cNvSpPr txBox="1"/>
          <p:nvPr/>
        </p:nvSpPr>
        <p:spPr>
          <a:xfrm>
            <a:off x="5432613" y="540663"/>
            <a:ext cx="24834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quase </a:t>
            </a:r>
            <a:r>
              <a:rPr b="0" i="0" lang="pt-BR" sz="15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a cada quatro (23,3%) pais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de crianças com menos de seis anos ou com suas parceiras grávidas declararam </a:t>
            </a:r>
            <a:r>
              <a:rPr b="0" i="0" lang="pt-BR" sz="15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não acompanhar o pré-natal </a:t>
            </a:r>
            <a:r>
              <a:rPr b="0" i="0" lang="pt-BR" sz="1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delas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14" name="Google Shape;314;p12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15" name="Google Shape;315;p1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13"/>
          <p:cNvSpPr txBox="1"/>
          <p:nvPr/>
        </p:nvSpPr>
        <p:spPr>
          <a:xfrm>
            <a:off x="5162550" y="1018350"/>
            <a:ext cx="3614100" cy="31833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para toda 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violência e o adoecimento 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 e emocional do homem há um ponto de inflexão: a </a:t>
            </a:r>
            <a:r>
              <a:rPr b="0" i="0" lang="pt-BR" sz="34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paternidade </a:t>
            </a:r>
            <a:endParaRPr b="1" i="0" sz="3600" u="none" cap="none" strike="noStrike">
              <a:solidFill>
                <a:schemeClr val="lt1"/>
              </a:solidFill>
              <a:highlight>
                <a:schemeClr val="accent6"/>
              </a:highlight>
              <a:latin typeface="DM Serif Display"/>
              <a:ea typeface="DM Serif Display"/>
              <a:cs typeface="DM Serif Display"/>
              <a:sym typeface="DM Serif Display"/>
            </a:endParaRPr>
          </a:p>
        </p:txBody>
      </p:sp>
      <p:pic>
        <p:nvPicPr>
          <p:cNvPr descr="logos-ALMA--RGB-preto.png" id="321" name="Google Shape;321;p13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22" name="Google Shape;322;p1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" name="Google Shape;327;p14"/>
          <p:cNvPicPr preferRelativeResize="0"/>
          <p:nvPr/>
        </p:nvPicPr>
        <p:blipFill rotWithShape="1">
          <a:blip r:embed="rId3">
            <a:alphaModFix/>
          </a:blip>
          <a:srcRect b="7628" l="0" r="3417" t="19505"/>
          <a:stretch/>
        </p:blipFill>
        <p:spPr>
          <a:xfrm>
            <a:off x="0" y="0"/>
            <a:ext cx="4571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14"/>
          <p:cNvSpPr txBox="1"/>
          <p:nvPr/>
        </p:nvSpPr>
        <p:spPr>
          <a:xfrm>
            <a:off x="5532900" y="529150"/>
            <a:ext cx="2801400" cy="40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9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Está mais que provado que crianças que têm vínculos fortes com seus pais têm mais saúde, alegria e chances de se desenvolverem plenamente. E médicos relatam que para  cuidar de uma criança o homem começa a se cuidar melhor, a se abrir para as emoções e relações afetivas e presta mais atenção em seus hábitos. Homens que exercem uma paternidade ativa vivem mais e melhor!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900"/>
              </a:spcBef>
              <a:spcAft>
                <a:spcPts val="90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Participar do </a:t>
            </a: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pré-natal,</a:t>
            </a: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estar presente no </a:t>
            </a: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parto,</a:t>
            </a: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dividir os </a:t>
            </a: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cuidados</a:t>
            </a: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cotidianos com a parceira e ter ao menos </a:t>
            </a: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quinze minutos</a:t>
            </a: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por dia de atenção plena como o bebê dizendo: </a:t>
            </a:r>
            <a:r>
              <a:rPr b="1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Papai Tá Aqui pra você </a:t>
            </a: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o começo de tudo. 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329" name="Google Shape;329;p14"/>
          <p:cNvSpPr txBox="1"/>
          <p:nvPr/>
        </p:nvSpPr>
        <p:spPr>
          <a:xfrm>
            <a:off x="5525325" y="855000"/>
            <a:ext cx="3000000" cy="3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1" i="0" lang="pt-BR" sz="16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Conceito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30" name="Google Shape;330;p14"/>
          <p:cNvSpPr txBox="1"/>
          <p:nvPr/>
        </p:nvSpPr>
        <p:spPr>
          <a:xfrm>
            <a:off x="260350" y="2531400"/>
            <a:ext cx="4140000" cy="13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pai </a:t>
            </a:r>
            <a:endParaRPr b="0" i="0" sz="50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presente</a:t>
            </a:r>
            <a:endParaRPr b="0" i="0" sz="50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31" name="Google Shape;331;p14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32" name="Google Shape;332;p1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p15"/>
          <p:cNvSpPr txBox="1"/>
          <p:nvPr/>
        </p:nvSpPr>
        <p:spPr>
          <a:xfrm>
            <a:off x="2087100" y="765125"/>
            <a:ext cx="6689700" cy="3340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paternidade ativa impacta na saúde do homem, na saúde mental da família e na base da sociedade 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338" name="Google Shape;338;p15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39" name="Google Shape;339;p15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4" name="Google Shape;344;p16"/>
          <p:cNvCxnSpPr/>
          <p:nvPr/>
        </p:nvCxnSpPr>
        <p:spPr>
          <a:xfrm flipH="1" rot="10075803">
            <a:off x="1684411" y="3356889"/>
            <a:ext cx="1712622" cy="1508580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45" name="Google Shape;345;p16"/>
          <p:cNvSpPr/>
          <p:nvPr/>
        </p:nvSpPr>
        <p:spPr>
          <a:xfrm flipH="1" rot="-724197">
            <a:off x="3163861" y="3095722"/>
            <a:ext cx="156167" cy="1570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46" name="Google Shape;346;p16"/>
          <p:cNvCxnSpPr/>
          <p:nvPr/>
        </p:nvCxnSpPr>
        <p:spPr>
          <a:xfrm flipH="1" rot="10075803">
            <a:off x="3180327" y="2520991"/>
            <a:ext cx="1688670" cy="49850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47" name="Google Shape;347;p16"/>
          <p:cNvSpPr/>
          <p:nvPr/>
        </p:nvSpPr>
        <p:spPr>
          <a:xfrm flipH="1" rot="-724197">
            <a:off x="4683679" y="2297435"/>
            <a:ext cx="156167" cy="1570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48" name="Google Shape;348;p16"/>
          <p:cNvCxnSpPr/>
          <p:nvPr/>
        </p:nvCxnSpPr>
        <p:spPr>
          <a:xfrm flipH="1" rot="10075803">
            <a:off x="4607743" y="798391"/>
            <a:ext cx="2915438" cy="1268158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49" name="Google Shape;349;p16"/>
          <p:cNvCxnSpPr/>
          <p:nvPr/>
        </p:nvCxnSpPr>
        <p:spPr>
          <a:xfrm rot="-724197">
            <a:off x="537316" y="4608079"/>
            <a:ext cx="1270521" cy="560593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0" name="Google Shape;350;p16"/>
          <p:cNvCxnSpPr/>
          <p:nvPr/>
        </p:nvCxnSpPr>
        <p:spPr>
          <a:xfrm rot="-724197">
            <a:off x="3417719" y="3106183"/>
            <a:ext cx="416658" cy="1637034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1" name="Google Shape;351;p16"/>
          <p:cNvCxnSpPr/>
          <p:nvPr/>
        </p:nvCxnSpPr>
        <p:spPr>
          <a:xfrm rot="-724197">
            <a:off x="1827800" y="4782742"/>
            <a:ext cx="2208162" cy="143868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2" name="Google Shape;352;p16"/>
          <p:cNvCxnSpPr/>
          <p:nvPr/>
        </p:nvCxnSpPr>
        <p:spPr>
          <a:xfrm flipH="1" rot="10075803">
            <a:off x="4560356" y="290883"/>
            <a:ext cx="185548" cy="2052474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3" name="Google Shape;353;p16"/>
          <p:cNvCxnSpPr/>
          <p:nvPr/>
        </p:nvCxnSpPr>
        <p:spPr>
          <a:xfrm flipH="1" rot="-724197">
            <a:off x="3776353" y="2401964"/>
            <a:ext cx="1244120" cy="2184995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4" name="Google Shape;354;p16"/>
          <p:cNvCxnSpPr/>
          <p:nvPr/>
        </p:nvCxnSpPr>
        <p:spPr>
          <a:xfrm flipH="1" rot="-724197">
            <a:off x="2982915" y="455252"/>
            <a:ext cx="1826846" cy="2561578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55" name="Google Shape;355;p16"/>
          <p:cNvCxnSpPr/>
          <p:nvPr/>
        </p:nvCxnSpPr>
        <p:spPr>
          <a:xfrm rot="-724197">
            <a:off x="4568099" y="43325"/>
            <a:ext cx="2737129" cy="776395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56" name="Google Shape;356;p16"/>
          <p:cNvSpPr/>
          <p:nvPr/>
        </p:nvSpPr>
        <p:spPr>
          <a:xfrm flipH="1" rot="-724197">
            <a:off x="3909444" y="4607629"/>
            <a:ext cx="208968" cy="2101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7" name="Google Shape;357;p16"/>
          <p:cNvSpPr/>
          <p:nvPr/>
        </p:nvSpPr>
        <p:spPr>
          <a:xfrm flipH="1" rot="-724197">
            <a:off x="7217759" y="422186"/>
            <a:ext cx="208968" cy="2101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58" name="Google Shape;358;p16"/>
          <p:cNvSpPr/>
          <p:nvPr/>
        </p:nvSpPr>
        <p:spPr>
          <a:xfrm flipH="1" rot="-724197">
            <a:off x="4412069" y="228491"/>
            <a:ext cx="208968" cy="210129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59" name="Google Shape;359;p16"/>
          <p:cNvCxnSpPr/>
          <p:nvPr/>
        </p:nvCxnSpPr>
        <p:spPr>
          <a:xfrm flipH="1" rot="10437566">
            <a:off x="7287004" y="-353635"/>
            <a:ext cx="655279" cy="853582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60" name="Google Shape;360;p16"/>
          <p:cNvCxnSpPr/>
          <p:nvPr/>
        </p:nvCxnSpPr>
        <p:spPr>
          <a:xfrm flipH="1" rot="10075803">
            <a:off x="359699" y="3462669"/>
            <a:ext cx="3041905" cy="985881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61" name="Google Shape;361;p16"/>
          <p:cNvCxnSpPr/>
          <p:nvPr/>
        </p:nvCxnSpPr>
        <p:spPr>
          <a:xfrm flipH="1" rot="10075803">
            <a:off x="1650011" y="2670507"/>
            <a:ext cx="3390539" cy="1985036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62" name="Google Shape;362;p16"/>
          <p:cNvCxnSpPr/>
          <p:nvPr/>
        </p:nvCxnSpPr>
        <p:spPr>
          <a:xfrm flipH="1" rot="-724197">
            <a:off x="3531545" y="411123"/>
            <a:ext cx="1429882" cy="4236933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cxnSp>
        <p:nvCxnSpPr>
          <p:cNvPr id="363" name="Google Shape;363;p16"/>
          <p:cNvCxnSpPr/>
          <p:nvPr/>
        </p:nvCxnSpPr>
        <p:spPr>
          <a:xfrm flipH="1" rot="10075803">
            <a:off x="3052597" y="979892"/>
            <a:ext cx="4521926" cy="1709717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64" name="Google Shape;364;p16"/>
          <p:cNvSpPr/>
          <p:nvPr/>
        </p:nvSpPr>
        <p:spPr>
          <a:xfrm flipH="1" rot="-724197">
            <a:off x="1742740" y="4880646"/>
            <a:ext cx="259107" cy="260547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65" name="Google Shape;365;p16"/>
          <p:cNvSpPr/>
          <p:nvPr/>
        </p:nvSpPr>
        <p:spPr>
          <a:xfrm flipH="1" rot="-724197">
            <a:off x="421801" y="4669836"/>
            <a:ext cx="156167" cy="157034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366" name="Google Shape;366;p16"/>
          <p:cNvCxnSpPr/>
          <p:nvPr/>
        </p:nvCxnSpPr>
        <p:spPr>
          <a:xfrm rot="-724197">
            <a:off x="450879" y="4373478"/>
            <a:ext cx="3541810" cy="700714"/>
          </a:xfrm>
          <a:prstGeom prst="straightConnector1">
            <a:avLst/>
          </a:prstGeom>
          <a:noFill/>
          <a:ln cap="flat" cmpd="sng" w="12700">
            <a:solidFill>
              <a:schemeClr val="accent6"/>
            </a:solidFill>
            <a:prstDash val="solid"/>
            <a:miter lim="400000"/>
            <a:headEnd len="sm" w="sm" type="none"/>
            <a:tailEnd len="sm" w="sm" type="none"/>
          </a:ln>
        </p:spPr>
      </p:cxnSp>
      <p:sp>
        <p:nvSpPr>
          <p:cNvPr id="367" name="Google Shape;367;p16"/>
          <p:cNvSpPr txBox="1"/>
          <p:nvPr/>
        </p:nvSpPr>
        <p:spPr>
          <a:xfrm>
            <a:off x="2163294" y="4458109"/>
            <a:ext cx="11250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 violência obstétrica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8" name="Google Shape;368;p16"/>
          <p:cNvSpPr txBox="1"/>
          <p:nvPr/>
        </p:nvSpPr>
        <p:spPr>
          <a:xfrm>
            <a:off x="4922100" y="2278600"/>
            <a:ext cx="14718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saúde mental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da mulher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69" name="Google Shape;369;p16"/>
          <p:cNvSpPr txBox="1"/>
          <p:nvPr/>
        </p:nvSpPr>
        <p:spPr>
          <a:xfrm>
            <a:off x="4720500" y="453900"/>
            <a:ext cx="15546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rgbClr val="274E13"/>
                </a:highlight>
                <a:latin typeface="Poppins"/>
                <a:ea typeface="Poppins"/>
                <a:cs typeface="Poppins"/>
                <a:sym typeface="Poppins"/>
              </a:rPr>
              <a:t>desenvolvimento</a:t>
            </a:r>
            <a:endParaRPr b="0" i="0" sz="1100" u="none" cap="none" strike="noStrike">
              <a:solidFill>
                <a:schemeClr val="lt1"/>
              </a:solidFill>
              <a:highlight>
                <a:srgbClr val="274E13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rgbClr val="274E13"/>
                </a:highlight>
                <a:latin typeface="Poppins"/>
                <a:ea typeface="Poppins"/>
                <a:cs typeface="Poppins"/>
                <a:sym typeface="Poppins"/>
              </a:rPr>
              <a:t>do bebê</a:t>
            </a:r>
            <a:endParaRPr b="0" i="0" sz="1100" u="none" cap="none" strike="noStrike">
              <a:solidFill>
                <a:schemeClr val="lt1"/>
              </a:solidFill>
              <a:highlight>
                <a:srgbClr val="274E13"/>
              </a:highlight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0" name="Google Shape;370;p16"/>
          <p:cNvSpPr txBox="1"/>
          <p:nvPr/>
        </p:nvSpPr>
        <p:spPr>
          <a:xfrm>
            <a:off x="7101047" y="659970"/>
            <a:ext cx="13380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saúde do 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homem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1" name="Google Shape;371;p16"/>
          <p:cNvSpPr txBox="1"/>
          <p:nvPr/>
        </p:nvSpPr>
        <p:spPr>
          <a:xfrm>
            <a:off x="4232653" y="4492630"/>
            <a:ext cx="14367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 sobrecarga materna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2" name="Google Shape;372;p16"/>
          <p:cNvSpPr txBox="1"/>
          <p:nvPr/>
        </p:nvSpPr>
        <p:spPr>
          <a:xfrm>
            <a:off x="641575" y="738150"/>
            <a:ext cx="2467500" cy="11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0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uma janela de oportunidade para transformações positivas</a:t>
            </a:r>
            <a:endParaRPr b="0" i="0" sz="2000" u="none" cap="none" strike="noStrike">
              <a:solidFill>
                <a:srgbClr val="CC0000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73" name="Google Shape;373;p16"/>
          <p:cNvSpPr txBox="1"/>
          <p:nvPr/>
        </p:nvSpPr>
        <p:spPr>
          <a:xfrm>
            <a:off x="3382497" y="2993145"/>
            <a:ext cx="1338000" cy="4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equidade de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 gênero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4" name="Google Shape;374;p16"/>
          <p:cNvSpPr txBox="1"/>
          <p:nvPr/>
        </p:nvSpPr>
        <p:spPr>
          <a:xfrm>
            <a:off x="559672" y="4242445"/>
            <a:ext cx="1338000" cy="6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redução da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violência doméstica</a:t>
            </a:r>
            <a:endParaRPr b="0" i="0" sz="11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375" name="Google Shape;375;p16"/>
          <p:cNvSpPr/>
          <p:nvPr/>
        </p:nvSpPr>
        <p:spPr>
          <a:xfrm flipH="1" rot="-725408">
            <a:off x="73793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6" name="Google Shape;376;p16"/>
          <p:cNvSpPr/>
          <p:nvPr/>
        </p:nvSpPr>
        <p:spPr>
          <a:xfrm flipH="1" rot="-725408">
            <a:off x="78365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7" name="Google Shape;377;p16"/>
          <p:cNvSpPr/>
          <p:nvPr/>
        </p:nvSpPr>
        <p:spPr>
          <a:xfrm flipH="1" rot="-725408">
            <a:off x="8293789" y="4618020"/>
            <a:ext cx="259250" cy="260655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txBody>
          <a:bodyPr anchorCtr="0" anchor="ctr" bIns="19100" lIns="19100" spcFirstLastPara="1" rIns="19100" wrap="square" tIns="191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1200"/>
              <a:buFont typeface="Helvetica Neue"/>
              <a:buNone/>
            </a:pPr>
            <a:r>
              <a:t/>
            </a:r>
            <a:endParaRPr b="0" i="0" sz="1200" u="none" cap="none" strike="noStrike">
              <a:solidFill>
                <a:schemeClr val="accent2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378" name="Google Shape;378;p16"/>
          <p:cNvSpPr txBox="1"/>
          <p:nvPr/>
        </p:nvSpPr>
        <p:spPr>
          <a:xfrm>
            <a:off x="7405100" y="4287725"/>
            <a:ext cx="1471800" cy="2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1" lang="pt-BR" sz="9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e outras</a:t>
            </a:r>
            <a:endParaRPr b="0" i="1" sz="9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82" name="Shape 3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3" name="Google Shape;383;p17"/>
          <p:cNvSpPr/>
          <p:nvPr/>
        </p:nvSpPr>
        <p:spPr>
          <a:xfrm>
            <a:off x="5692375" y="0"/>
            <a:ext cx="25563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84" name="Google Shape;384;p17"/>
          <p:cNvSpPr/>
          <p:nvPr/>
        </p:nvSpPr>
        <p:spPr>
          <a:xfrm>
            <a:off x="5898407" y="2755415"/>
            <a:ext cx="2220600" cy="2748600"/>
          </a:xfrm>
          <a:prstGeom prst="rect">
            <a:avLst/>
          </a:prstGeom>
          <a:noFill/>
          <a:ln>
            <a:noFill/>
          </a:ln>
        </p:spPr>
        <p:txBody>
          <a:bodyPr anchorCtr="0" anchor="t" bIns="68700" lIns="68700" spcFirstLastPara="1" rIns="68700" wrap="square" tIns="68700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paternidade positiva</a:t>
            </a:r>
            <a:endParaRPr b="0" i="0" sz="2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"/>
              <a:buFont typeface="Arial"/>
              <a:buNone/>
            </a:pPr>
            <a:r>
              <a:t/>
            </a:r>
            <a:endParaRPr b="0" i="0" sz="4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presença do homem no pré-natal (feminino e masculino)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presença de homens no parto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aumentar a presença do homem nas tarefas cotidianas familiares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fomentar interação Positiva com qualidade pelo menos 15 diários</a:t>
            </a:r>
            <a:endParaRPr b="0" i="0" sz="10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grpSp>
        <p:nvGrpSpPr>
          <p:cNvPr id="385" name="Google Shape;385;p17"/>
          <p:cNvGrpSpPr/>
          <p:nvPr/>
        </p:nvGrpSpPr>
        <p:grpSpPr>
          <a:xfrm>
            <a:off x="6625219" y="2073922"/>
            <a:ext cx="1413972" cy="437213"/>
            <a:chOff x="4684963" y="4006500"/>
            <a:chExt cx="3171052" cy="977450"/>
          </a:xfrm>
        </p:grpSpPr>
        <p:pic>
          <p:nvPicPr>
            <p:cNvPr id="386" name="Google Shape;386;p17"/>
            <p:cNvPicPr preferRelativeResize="0"/>
            <p:nvPr/>
          </p:nvPicPr>
          <p:blipFill rotWithShape="1">
            <a:blip r:embed="rId3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87" name="Google Shape;387;p17"/>
            <p:cNvPicPr preferRelativeResize="0"/>
            <p:nvPr/>
          </p:nvPicPr>
          <p:blipFill rotWithShape="1">
            <a:blip r:embed="rId3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388" name="Google Shape;388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743613" y="230973"/>
            <a:ext cx="2490762" cy="2072149"/>
          </a:xfrm>
          <a:prstGeom prst="rect">
            <a:avLst/>
          </a:prstGeom>
          <a:noFill/>
          <a:ln>
            <a:noFill/>
          </a:ln>
        </p:spPr>
      </p:pic>
      <p:sp>
        <p:nvSpPr>
          <p:cNvPr id="389" name="Google Shape;389;p17"/>
          <p:cNvSpPr txBox="1"/>
          <p:nvPr/>
        </p:nvSpPr>
        <p:spPr>
          <a:xfrm>
            <a:off x="896275" y="1845875"/>
            <a:ext cx="3149400" cy="1639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por isso uma nova caixa de ferramentas foi disponibilizada para os municípios da Rede Urban95</a:t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390" name="Google Shape;390;p17"/>
          <p:cNvSpPr txBox="1"/>
          <p:nvPr/>
        </p:nvSpPr>
        <p:spPr>
          <a:xfrm>
            <a:off x="1052575" y="3996975"/>
            <a:ext cx="3062100" cy="86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1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notem que os 2 primeiros indicadores estão muito relacionados à área de saúde, e os outros 2 , mais subjetivos, estão mais ligados aos serviços sociais com maior interação com os homens, os pais.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391" name="Google Shape;391;p17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392" name="Google Shape;392;p17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7" name="Google Shape;397;p18"/>
          <p:cNvGrpSpPr/>
          <p:nvPr/>
        </p:nvGrpSpPr>
        <p:grpSpPr>
          <a:xfrm>
            <a:off x="3770683" y="3641273"/>
            <a:ext cx="3056260" cy="944901"/>
            <a:chOff x="4684963" y="4006500"/>
            <a:chExt cx="3171052" cy="977450"/>
          </a:xfrm>
        </p:grpSpPr>
        <p:pic>
          <p:nvPicPr>
            <p:cNvPr id="398" name="Google Shape;398;p18"/>
            <p:cNvPicPr preferRelativeResize="0"/>
            <p:nvPr/>
          </p:nvPicPr>
          <p:blipFill rotWithShape="1">
            <a:blip r:embed="rId3">
              <a:alphaModFix/>
            </a:blip>
            <a:srcRect b="0" l="33333" r="40520" t="0"/>
            <a:stretch/>
          </p:blipFill>
          <p:spPr>
            <a:xfrm>
              <a:off x="4684963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99" name="Google Shape;399;p18"/>
            <p:cNvPicPr preferRelativeResize="0"/>
            <p:nvPr/>
          </p:nvPicPr>
          <p:blipFill rotWithShape="1">
            <a:blip r:embed="rId3">
              <a:alphaModFix/>
            </a:blip>
            <a:srcRect b="0" l="69869" r="3983" t="0"/>
            <a:stretch/>
          </p:blipFill>
          <p:spPr>
            <a:xfrm>
              <a:off x="6326488" y="4006500"/>
              <a:ext cx="1529527" cy="9774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400" name="Google Shape;400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87600" y="437274"/>
            <a:ext cx="4770999" cy="39691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01" name="Google Shape;401;p18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2" name="Google Shape;402;p18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19"/>
          <p:cNvSpPr txBox="1"/>
          <p:nvPr/>
        </p:nvSpPr>
        <p:spPr>
          <a:xfrm>
            <a:off x="2175475" y="1688700"/>
            <a:ext cx="5651100" cy="13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0"/>
              <a:buFont typeface="Arial"/>
              <a:buNone/>
            </a:pPr>
            <a:r>
              <a:rPr b="0" i="0" lang="pt-BR" sz="5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parceiros nessa jornada</a:t>
            </a:r>
            <a:endParaRPr b="0" i="0" sz="5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08" name="Google Shape;408;p19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09" name="Google Shape;409;p19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Google Shape;197;p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18250" y="2098075"/>
            <a:ext cx="1883351" cy="4340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98" name="Google Shape;198;p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99" name="Google Shape;199;p2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"/>
          <p:cNvSpPr txBox="1"/>
          <p:nvPr/>
        </p:nvSpPr>
        <p:spPr>
          <a:xfrm>
            <a:off x="4001500" y="1453475"/>
            <a:ext cx="40518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Hub de Estratégia e Comunicação para Impacto Social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Parceira da Fundação Van Leer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Criamos e desenvolvemos programas que apoiam municípios na aceleração de agendas importantes com o intuito de torná-los política pública.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Tem como premissa apresentar um ferramental para mudança de cultura e comportamento que favoreça a primeira infância nas cidades.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4" name="Google Shape;414;p20"/>
          <p:cNvPicPr preferRelativeResize="0"/>
          <p:nvPr/>
        </p:nvPicPr>
        <p:blipFill rotWithShape="1">
          <a:blip r:embed="rId3">
            <a:alphaModFix/>
          </a:blip>
          <a:srcRect b="35894" l="45784" r="1558" t="4400"/>
          <a:stretch/>
        </p:blipFill>
        <p:spPr>
          <a:xfrm>
            <a:off x="1" y="0"/>
            <a:ext cx="4572000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415" name="Google Shape;415;p20"/>
          <p:cNvSpPr txBox="1"/>
          <p:nvPr/>
        </p:nvSpPr>
        <p:spPr>
          <a:xfrm>
            <a:off x="5120550" y="869525"/>
            <a:ext cx="3422100" cy="33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Abílio Martins</a:t>
            </a:r>
            <a:endParaRPr b="1" i="0" sz="2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Papai tá Aqui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Médico formado pela escola paulista de Medicina - UNIFESP, especializado em Medicina da Família e Comunidade pelo Hospital Israelita Albert Einstein (HIAE), com título de Médico de Família e Comunidade (SBMF). Está fazendo especialização em Psiquiatria/Saúde Mental pela Faculdade de Ciências Médicas da Santa Casa de São Paulo.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Atua na Atenção Primária de Saúde (APS) no Sistema Único de Saúde do município de São Paulo e leciona ensino médico na faculdade de Medicina do HIAE.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416" name="Google Shape;416;p2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17" name="Google Shape;417;p2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21"/>
          <p:cNvSpPr txBox="1"/>
          <p:nvPr/>
        </p:nvSpPr>
        <p:spPr>
          <a:xfrm>
            <a:off x="5120550" y="869525"/>
            <a:ext cx="3422100" cy="38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Renato Noguera</a:t>
            </a:r>
            <a:endParaRPr b="1" i="0" sz="2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convidado especialista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Papai tá Aqui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Professor do Departamento de Educação e Sociedade (DES), do Programa de Pós-Graduação em Filosofia, do Programa de Pós-Graduação em Educação, Contextos Contemporâneos e Demandas Populares (PPGEduc) da Universidade Federal Rural do Rio de Janeiro (UFRRJ), Pesquisador do Laboratório de Estudos Afro-Brasileiros e Indígenas (Leafro). Ele coordena o Grupo de Pesquisa Afroperspectivas, Saberes e Infâncias (Afrosin), Doutor em Filosofia pela Universidade Federal do Rio de Janeiro (UFRJ), Noguera está envolvido com alguns projetos de pesquisa, tais como: O que as crianças pensam sobre a escola: imagens, palavras e infâncias na Educação Infantil e no Ensino Fundamental, e "Modernidade" na perspectiva da Crítica da Razão Negra; coordena o projeto de Extensão Brinquedoteca Pedagoginga. Noguera também é autor, roteirista e consultor. 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423" name="Google Shape;423;p21"/>
          <p:cNvPicPr preferRelativeResize="0"/>
          <p:nvPr/>
        </p:nvPicPr>
        <p:blipFill rotWithShape="1">
          <a:blip r:embed="rId3">
            <a:alphaModFix/>
          </a:blip>
          <a:srcRect b="0" l="18661" r="21526" t="0"/>
          <a:stretch/>
        </p:blipFill>
        <p:spPr>
          <a:xfrm>
            <a:off x="-1925" y="0"/>
            <a:ext cx="4640650" cy="51752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24" name="Google Shape;424;p2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25" name="Google Shape;425;p21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" name="Google Shape;430;p22"/>
          <p:cNvPicPr preferRelativeResize="0"/>
          <p:nvPr/>
        </p:nvPicPr>
        <p:blipFill rotWithShape="1">
          <a:blip r:embed="rId3">
            <a:alphaModFix/>
          </a:blip>
          <a:srcRect b="22587" l="11083" r="15419" t="10364"/>
          <a:stretch/>
        </p:blipFill>
        <p:spPr>
          <a:xfrm>
            <a:off x="0" y="0"/>
            <a:ext cx="4571999" cy="5175272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22"/>
          <p:cNvSpPr txBox="1"/>
          <p:nvPr/>
        </p:nvSpPr>
        <p:spPr>
          <a:xfrm>
            <a:off x="5120550" y="771300"/>
            <a:ext cx="3422100" cy="424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0" i="0" lang="pt-BR" sz="2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Ênio Cavalcante</a:t>
            </a:r>
            <a:endParaRPr b="1" i="0" sz="2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ator/transmissor</a:t>
            </a:r>
            <a:endParaRPr b="1" i="0" sz="1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Arial"/>
              <a:buNone/>
            </a:pPr>
            <a:r>
              <a:rPr b="1" i="0" lang="pt-BR" sz="1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Papai tá Aqui</a:t>
            </a:r>
            <a:endParaRPr b="1" i="0" sz="2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Ator desde 1997, estudou na Escola Municipal Professor Antônio Severiano de Araújo e participou da primeira oficina de teatro com a professora Iranir Alves, a atuação no Grupo de Teatro Facetas, Mutretas e Outras HIstórias, e a atuação em produções da TV Globo, no curta metragem Sideral - indicado à Palma de Ouro em Cannes, e do personagem Jeremias na série “Cangaço Novo” da plataforma Prime Vídeo.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Atuou em: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Cangaço Novo Amaz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Delegado Cinemoscópio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Sideral GloboPlay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Fim de Semana no Paraíso Selvagem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Alecrim e o Sonho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Guerreiros do Sol, Globoplay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432" name="Google Shape;432;p2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433" name="Google Shape;433;p22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23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metodologia de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compartilhamento de conteúdo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em cascata</a:t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39" name="Google Shape;439;p23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40" name="Google Shape;440;p2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44" name="Shape 4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Google Shape;445;p24"/>
          <p:cNvSpPr/>
          <p:nvPr/>
        </p:nvSpPr>
        <p:spPr>
          <a:xfrm>
            <a:off x="-647750" y="-5313300"/>
            <a:ext cx="10439400" cy="104385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6" name="Google Shape;446;p24"/>
          <p:cNvSpPr/>
          <p:nvPr/>
        </p:nvSpPr>
        <p:spPr>
          <a:xfrm>
            <a:off x="2688422" y="-1982675"/>
            <a:ext cx="3792900" cy="37929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7" name="Google Shape;447;p24"/>
          <p:cNvSpPr/>
          <p:nvPr/>
        </p:nvSpPr>
        <p:spPr>
          <a:xfrm>
            <a:off x="2211100" y="-2459975"/>
            <a:ext cx="4747500" cy="47472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8" name="Google Shape;448;p24"/>
          <p:cNvSpPr/>
          <p:nvPr/>
        </p:nvSpPr>
        <p:spPr>
          <a:xfrm>
            <a:off x="1687450" y="-2970825"/>
            <a:ext cx="5769000" cy="57690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49" name="Google Shape;449;p24"/>
          <p:cNvSpPr/>
          <p:nvPr/>
        </p:nvSpPr>
        <p:spPr>
          <a:xfrm>
            <a:off x="1219200" y="-3438925"/>
            <a:ext cx="6705600" cy="67053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0" name="Google Shape;450;p24"/>
          <p:cNvSpPr/>
          <p:nvPr/>
        </p:nvSpPr>
        <p:spPr>
          <a:xfrm>
            <a:off x="711225" y="-3946975"/>
            <a:ext cx="7721700" cy="77214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1" name="Google Shape;451;p24"/>
          <p:cNvSpPr/>
          <p:nvPr/>
        </p:nvSpPr>
        <p:spPr>
          <a:xfrm>
            <a:off x="263525" y="-4394550"/>
            <a:ext cx="8616900" cy="86166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2" name="Google Shape;452;p24"/>
          <p:cNvSpPr/>
          <p:nvPr/>
        </p:nvSpPr>
        <p:spPr>
          <a:xfrm>
            <a:off x="-164800" y="-4835750"/>
            <a:ext cx="9499200" cy="94986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3" name="Google Shape;453;p24"/>
          <p:cNvSpPr/>
          <p:nvPr/>
        </p:nvSpPr>
        <p:spPr>
          <a:xfrm>
            <a:off x="3097650" y="-1573475"/>
            <a:ext cx="2974500" cy="2974500"/>
          </a:xfrm>
          <a:prstGeom prst="ellipse">
            <a:avLst/>
          </a:prstGeom>
          <a:noFill/>
          <a:ln cap="flat" cmpd="sng" w="19050">
            <a:solidFill>
              <a:srgbClr val="666666"/>
            </a:solidFill>
            <a:prstDash val="dot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4" name="Google Shape;454;p24"/>
          <p:cNvSpPr/>
          <p:nvPr/>
        </p:nvSpPr>
        <p:spPr>
          <a:xfrm>
            <a:off x="3362100" y="-1296250"/>
            <a:ext cx="2419800" cy="2419800"/>
          </a:xfrm>
          <a:prstGeom prst="ellipse">
            <a:avLst/>
          </a:prstGeom>
          <a:solidFill>
            <a:srgbClr val="A6CE39"/>
          </a:solidFill>
          <a:ln cap="flat" cmpd="sng" w="9525">
            <a:solidFill>
              <a:srgbClr val="66666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55" name="Google Shape;455;p24"/>
          <p:cNvSpPr/>
          <p:nvPr/>
        </p:nvSpPr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24"/>
          <p:cNvSpPr txBox="1"/>
          <p:nvPr/>
        </p:nvSpPr>
        <p:spPr>
          <a:xfrm>
            <a:off x="3441650" y="207600"/>
            <a:ext cx="22860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SISTEMATIZAÇÃO</a:t>
            </a:r>
            <a:endParaRPr b="1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EM CASCATA</a:t>
            </a:r>
            <a:endParaRPr b="1" i="0" sz="10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rPr>
              <a:t>r</a:t>
            </a:r>
            <a:r>
              <a:rPr b="0" i="0" lang="pt-BR" sz="1000" u="none" cap="none" strike="noStrike">
                <a:solidFill>
                  <a:schemeClr val="dk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eplicabilidade</a:t>
            </a:r>
            <a:endParaRPr b="1" i="0" sz="400" u="none" cap="none" strike="noStrike">
              <a:solidFill>
                <a:schemeClr val="dk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57" name="Google Shape;457;p24"/>
          <p:cNvSpPr txBox="1"/>
          <p:nvPr/>
        </p:nvSpPr>
        <p:spPr>
          <a:xfrm>
            <a:off x="3936950" y="1322575"/>
            <a:ext cx="12954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 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LIDERANÇA PPTA 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58" name="Google Shape;458;p24"/>
          <p:cNvSpPr txBox="1"/>
          <p:nvPr/>
        </p:nvSpPr>
        <p:spPr>
          <a:xfrm>
            <a:off x="3542300" y="1835413"/>
            <a:ext cx="2084700" cy="48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 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SERVIDORES DE PONTA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59" name="Google Shape;459;p24"/>
          <p:cNvSpPr txBox="1"/>
          <p:nvPr/>
        </p:nvSpPr>
        <p:spPr>
          <a:xfrm>
            <a:off x="3152150" y="2348250"/>
            <a:ext cx="28650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COMPARTILHAMENTO 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CONTEÚDO IMPRESSO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NOS EQUIPAMENTOS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60" name="Google Shape;460;p24"/>
          <p:cNvSpPr txBox="1"/>
          <p:nvPr/>
        </p:nvSpPr>
        <p:spPr>
          <a:xfrm>
            <a:off x="3669800" y="4195463"/>
            <a:ext cx="1829700" cy="419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RODAS DE CONVERSA COM PAIS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61" name="Google Shape;461;p24"/>
          <p:cNvSpPr txBox="1"/>
          <p:nvPr/>
        </p:nvSpPr>
        <p:spPr>
          <a:xfrm>
            <a:off x="3263150" y="4721500"/>
            <a:ext cx="2643000" cy="339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MUDANÇA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SUSTENTABILIDADE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62" name="Google Shape;462;p24"/>
          <p:cNvSpPr txBox="1"/>
          <p:nvPr/>
        </p:nvSpPr>
        <p:spPr>
          <a:xfrm>
            <a:off x="327300" y="227700"/>
            <a:ext cx="1563900" cy="127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1" lang="pt-BR" sz="9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Experiências anteriores com caixas do Pé de Infância mostraram a necessidade e poder do formato cascata para chegar aos servidores e depois aos cuidadores.</a:t>
            </a:r>
            <a:endParaRPr b="0" i="1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63" name="Google Shape;463;p24"/>
          <p:cNvSpPr txBox="1"/>
          <p:nvPr/>
        </p:nvSpPr>
        <p:spPr>
          <a:xfrm>
            <a:off x="3913700" y="2963988"/>
            <a:ext cx="13419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KIT FÍSICO PARA PAIS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64" name="Google Shape;464;p24"/>
          <p:cNvSpPr txBox="1"/>
          <p:nvPr/>
        </p:nvSpPr>
        <p:spPr>
          <a:xfrm>
            <a:off x="3669800" y="3579725"/>
            <a:ext cx="1829700" cy="58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COMPARTILHAMENTO 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 CONTEÚDO DIGITAL  PARA PAIS</a:t>
            </a:r>
            <a:endParaRPr b="0" i="0" sz="1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cxnSp>
        <p:nvCxnSpPr>
          <p:cNvPr id="465" name="Google Shape;465;p24"/>
          <p:cNvCxnSpPr/>
          <p:nvPr/>
        </p:nvCxnSpPr>
        <p:spPr>
          <a:xfrm>
            <a:off x="3107875" y="4710300"/>
            <a:ext cx="4458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66" name="Google Shape;466;p24"/>
          <p:cNvCxnSpPr/>
          <p:nvPr/>
        </p:nvCxnSpPr>
        <p:spPr>
          <a:xfrm rot="10800000">
            <a:off x="5611525" y="4710300"/>
            <a:ext cx="424500" cy="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67" name="Google Shape;467;p24"/>
          <p:cNvSpPr txBox="1"/>
          <p:nvPr/>
        </p:nvSpPr>
        <p:spPr>
          <a:xfrm>
            <a:off x="3553675" y="4573500"/>
            <a:ext cx="20571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rgbClr val="FF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formulários de monitoramento e avaliação</a:t>
            </a:r>
            <a:endParaRPr b="0" i="0" sz="700" u="none" cap="none" strike="noStrike">
              <a:solidFill>
                <a:srgbClr val="FF0000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71" name="Shape 4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Google Shape;472;p25"/>
          <p:cNvSpPr/>
          <p:nvPr/>
        </p:nvSpPr>
        <p:spPr>
          <a:xfrm>
            <a:off x="3441050" y="4433050"/>
            <a:ext cx="4405200" cy="3822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RODAS DE CONVERSAS COM OS CUIDADORES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cxnSp>
        <p:nvCxnSpPr>
          <p:cNvPr id="473" name="Google Shape;473;p25"/>
          <p:cNvCxnSpPr/>
          <p:nvPr/>
        </p:nvCxnSpPr>
        <p:spPr>
          <a:xfrm>
            <a:off x="3794450" y="273945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74" name="Google Shape;474;p25"/>
          <p:cNvSpPr txBox="1"/>
          <p:nvPr/>
        </p:nvSpPr>
        <p:spPr>
          <a:xfrm>
            <a:off x="1204325" y="283800"/>
            <a:ext cx="6759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1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preparando os servidores antes e promovendo troca com as famílias</a:t>
            </a:r>
            <a:endParaRPr b="1" i="1" sz="5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475" name="Google Shape;475;p25"/>
          <p:cNvSpPr txBox="1"/>
          <p:nvPr/>
        </p:nvSpPr>
        <p:spPr>
          <a:xfrm>
            <a:off x="5247200" y="1245300"/>
            <a:ext cx="981900" cy="63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ENTREGUE PARA O CUIDADOR VIA SERVIÇO PÚBLICO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cxnSp>
        <p:nvCxnSpPr>
          <p:cNvPr id="476" name="Google Shape;476;p25"/>
          <p:cNvCxnSpPr/>
          <p:nvPr/>
        </p:nvCxnSpPr>
        <p:spPr>
          <a:xfrm>
            <a:off x="2430000" y="2701300"/>
            <a:ext cx="3810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med" w="med" type="stealth"/>
          </a:ln>
        </p:spPr>
      </p:cxnSp>
      <p:sp>
        <p:nvSpPr>
          <p:cNvPr id="477" name="Google Shape;477;p25"/>
          <p:cNvSpPr txBox="1"/>
          <p:nvPr/>
        </p:nvSpPr>
        <p:spPr>
          <a:xfrm>
            <a:off x="6658725" y="1245300"/>
            <a:ext cx="981900" cy="8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SUGESTÃO ENTREGUE 2x NA SEMANA VIA WHATSAPP PARA CUIDADORES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78" name="Google Shape;478;p25"/>
          <p:cNvSpPr txBox="1"/>
          <p:nvPr/>
        </p:nvSpPr>
        <p:spPr>
          <a:xfrm>
            <a:off x="3602175" y="1245300"/>
            <a:ext cx="9819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APLICADO E ENTREGUE EM EQUIPAMENTO PÚBLICO</a:t>
            </a:r>
            <a:endParaRPr b="0" i="0" sz="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79" name="Google Shape;479;p25"/>
          <p:cNvSpPr txBox="1"/>
          <p:nvPr/>
        </p:nvSpPr>
        <p:spPr>
          <a:xfrm>
            <a:off x="643275" y="1056325"/>
            <a:ext cx="1236000" cy="975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servidores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SENSIBILIZAÇÃO CICLO COM ABERTURA DE RODA DE CONVERSA PARA SERVIDORES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rPr b="0" i="0" lang="pt-BR" sz="5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ENTREGA ENXOVAL  E PLANO DE COMPARTILHAMENTO</a:t>
            </a:r>
            <a:endParaRPr b="0" i="0" sz="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480" name="Google Shape;480;p25"/>
          <p:cNvPicPr preferRelativeResize="0"/>
          <p:nvPr/>
        </p:nvPicPr>
        <p:blipFill rotWithShape="1">
          <a:blip r:embed="rId3">
            <a:alphaModFix/>
          </a:blip>
          <a:srcRect b="0" l="8478" r="5971" t="0"/>
          <a:stretch/>
        </p:blipFill>
        <p:spPr>
          <a:xfrm>
            <a:off x="6480850" y="2146313"/>
            <a:ext cx="1365000" cy="1035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1" name="Google Shape;481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421800" y="2138174"/>
            <a:ext cx="1452600" cy="1044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482" name="Google Shape;482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41261" y="2135690"/>
            <a:ext cx="1283334" cy="1035043"/>
          </a:xfrm>
          <a:prstGeom prst="rect">
            <a:avLst/>
          </a:prstGeom>
          <a:noFill/>
          <a:ln>
            <a:noFill/>
          </a:ln>
        </p:spPr>
      </p:pic>
      <p:pic>
        <p:nvPicPr>
          <p:cNvPr id="483" name="Google Shape;483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0932" y="2127153"/>
            <a:ext cx="1287651" cy="1035050"/>
          </a:xfrm>
          <a:prstGeom prst="rect">
            <a:avLst/>
          </a:prstGeom>
          <a:noFill/>
          <a:ln>
            <a:noFill/>
          </a:ln>
        </p:spPr>
      </p:pic>
      <p:sp>
        <p:nvSpPr>
          <p:cNvPr id="484" name="Google Shape;484;p25"/>
          <p:cNvSpPr txBox="1"/>
          <p:nvPr/>
        </p:nvSpPr>
        <p:spPr>
          <a:xfrm>
            <a:off x="3345600" y="3273350"/>
            <a:ext cx="14526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 LEI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 PAI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FOLHETO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85" name="Google Shape;485;p25"/>
          <p:cNvSpPr txBox="1"/>
          <p:nvPr/>
        </p:nvSpPr>
        <p:spPr>
          <a:xfrm>
            <a:off x="6393600" y="3273350"/>
            <a:ext cx="1452600" cy="1154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8 MENSAGENS PRÉ NATAL - SOU PAI E AGORA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8 MENSAGENS GERAIS - PAI PRESENTE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86" name="Google Shape;486;p25"/>
          <p:cNvSpPr txBox="1"/>
          <p:nvPr/>
        </p:nvSpPr>
        <p:spPr>
          <a:xfrm>
            <a:off x="4945800" y="3273350"/>
            <a:ext cx="14526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PANINHO BOCA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PANO DE PRATO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487" name="Google Shape;487;p25"/>
          <p:cNvSpPr txBox="1"/>
          <p:nvPr/>
        </p:nvSpPr>
        <p:spPr>
          <a:xfrm>
            <a:off x="526200" y="3273350"/>
            <a:ext cx="1452600" cy="14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CONVITE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APRESENTAÇÃO SERVIDORES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 COM ESPECIALISTAS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BOTTOM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CERTIFICADO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 CAMISETAS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BADGE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-2730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Nunito SemiBold"/>
              <a:buChar char="●"/>
            </a:pPr>
            <a:r>
              <a:rPr b="0" i="0" lang="pt-BR" sz="7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GUIA DE IMPLEMENTAÇÃO</a:t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488" name="Google Shape;488;p25"/>
          <p:cNvPicPr preferRelativeResize="0"/>
          <p:nvPr/>
        </p:nvPicPr>
        <p:blipFill rotWithShape="1">
          <a:blip r:embed="rId7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489" name="Google Shape;489;p25"/>
          <p:cNvPicPr preferRelativeResize="0"/>
          <p:nvPr/>
        </p:nvPicPr>
        <p:blipFill rotWithShape="1">
          <a:blip r:embed="rId8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490" name="Google Shape;490;p25"/>
          <p:cNvCxnSpPr/>
          <p:nvPr/>
        </p:nvCxnSpPr>
        <p:spPr>
          <a:xfrm>
            <a:off x="8559175" y="1588325"/>
            <a:ext cx="0" cy="11487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cxnSp>
        <p:nvCxnSpPr>
          <p:cNvPr id="491" name="Google Shape;491;p25"/>
          <p:cNvCxnSpPr/>
          <p:nvPr/>
        </p:nvCxnSpPr>
        <p:spPr>
          <a:xfrm rot="10800000">
            <a:off x="8559175" y="3850500"/>
            <a:ext cx="0" cy="972600"/>
          </a:xfrm>
          <a:prstGeom prst="straightConnector1">
            <a:avLst/>
          </a:prstGeom>
          <a:noFill/>
          <a:ln cap="flat" cmpd="sng" w="9525">
            <a:solidFill>
              <a:srgbClr val="FF0000"/>
            </a:solidFill>
            <a:prstDash val="solid"/>
            <a:round/>
            <a:headEnd len="sm" w="sm" type="none"/>
            <a:tailEnd len="med" w="med" type="triangle"/>
          </a:ln>
        </p:spPr>
      </p:cxnSp>
      <p:sp>
        <p:nvSpPr>
          <p:cNvPr id="492" name="Google Shape;492;p25"/>
          <p:cNvSpPr txBox="1"/>
          <p:nvPr/>
        </p:nvSpPr>
        <p:spPr>
          <a:xfrm>
            <a:off x="8107975" y="2999750"/>
            <a:ext cx="902400" cy="2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rgbClr val="FF0000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formulários de monitoramento e avaliação</a:t>
            </a:r>
            <a:endParaRPr b="0" i="0" sz="700" u="none" cap="none" strike="noStrike">
              <a:solidFill>
                <a:srgbClr val="FF0000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6"/>
          <p:cNvSpPr txBox="1"/>
          <p:nvPr/>
        </p:nvSpPr>
        <p:spPr>
          <a:xfrm>
            <a:off x="366125" y="2344775"/>
            <a:ext cx="2048400" cy="48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pt-BR" sz="2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método</a:t>
            </a:r>
            <a:endParaRPr b="0" i="0" sz="2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99" name="Google Shape;499;p26"/>
          <p:cNvSpPr/>
          <p:nvPr/>
        </p:nvSpPr>
        <p:spPr>
          <a:xfrm flipH="1">
            <a:off x="3810000" y="0"/>
            <a:ext cx="53340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00" name="Google Shape;500;p26"/>
          <p:cNvSpPr txBox="1"/>
          <p:nvPr/>
        </p:nvSpPr>
        <p:spPr>
          <a:xfrm>
            <a:off x="4370475" y="371100"/>
            <a:ext cx="3525000" cy="443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Nunito"/>
              <a:buAutoNum type="arabicPeriod"/>
            </a:pPr>
            <a:r>
              <a:rPr b="1" i="0" lang="pt-BR" sz="2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SENSIBILIZAR SOBRE O TEMA</a:t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746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Nunito"/>
              <a:buAutoNum type="arabicPeriod"/>
            </a:pPr>
            <a:r>
              <a:rPr b="1" i="0" lang="pt-BR" sz="2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DISTRIBUIR OS CONTEÚDOS</a:t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746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Nunito"/>
              <a:buAutoNum type="arabicPeriod"/>
            </a:pPr>
            <a:r>
              <a:rPr b="1" i="0" lang="pt-BR" sz="2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PROMOVER RODAS DE CONVERSA</a:t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746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300"/>
              <a:buFont typeface="Nunito"/>
              <a:buAutoNum type="arabicPeriod"/>
            </a:pPr>
            <a:r>
              <a:rPr b="1" i="0" lang="pt-BR" sz="23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FORMULÁRIOS DE MONITORAMENTO E AVALIAÇÃO</a:t>
            </a:r>
            <a:endParaRPr b="1" i="0" sz="23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501" name="Google Shape;501;p26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2" name="Google Shape;502;p2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506" name="Shape 5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7" name="Google Shape;507;p27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as ferramentas</a:t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508" name="Google Shape;508;p27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09" name="Google Shape;509;p2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13" name="Shape 5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14" name="Google Shape;514;p2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5" name="Google Shape;515;p2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516" name="Google Shape;516;p28"/>
          <p:cNvPicPr preferRelativeResize="0"/>
          <p:nvPr/>
        </p:nvPicPr>
        <p:blipFill rotWithShape="1">
          <a:blip r:embed="rId5">
            <a:alphaModFix/>
          </a:blip>
          <a:srcRect b="13363" l="10728" r="10728" t="13364"/>
          <a:stretch/>
        </p:blipFill>
        <p:spPr>
          <a:xfrm>
            <a:off x="85250" y="4932950"/>
            <a:ext cx="161667" cy="1508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7" name="Google Shape;517;p2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18" name="Google Shape;518;p2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19" name="Google Shape;519;p2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20" name="Google Shape;520;p2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21" name="Google Shape;521;p28"/>
          <p:cNvSpPr txBox="1"/>
          <p:nvPr/>
        </p:nvSpPr>
        <p:spPr>
          <a:xfrm>
            <a:off x="366125" y="360000"/>
            <a:ext cx="4968000" cy="133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746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2300"/>
              <a:buFont typeface="Nunito"/>
              <a:buAutoNum type="arabicPeriod"/>
            </a:pPr>
            <a:r>
              <a:rPr b="1" i="0" lang="pt-BR" sz="23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SENSIBILIZAR</a:t>
            </a:r>
            <a:endParaRPr b="1" i="0" sz="23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1" i="0" lang="pt-BR" sz="13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Apresentação do programa</a:t>
            </a:r>
            <a:endParaRPr b="1" i="0" sz="13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3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Apresentação do programa e sensibilização com vídeos de especialistas no tema para os coordenadores, servidores e cuidadores com abertura de Roda de conversa </a:t>
            </a:r>
            <a:r>
              <a:rPr b="0" i="0" lang="pt-BR" sz="1300" u="none" cap="none" strike="noStrike">
                <a:solidFill>
                  <a:srgbClr val="000000"/>
                </a:solidFill>
                <a:latin typeface="Nunito"/>
                <a:ea typeface="Nunito"/>
                <a:cs typeface="Nunito"/>
                <a:sym typeface="Nunito"/>
              </a:rPr>
              <a:t>Conversa</a:t>
            </a:r>
            <a:endParaRPr b="0" i="0" sz="1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22" name="Google Shape;522;p28"/>
          <p:cNvPicPr preferRelativeResize="0"/>
          <p:nvPr/>
        </p:nvPicPr>
        <p:blipFill rotWithShape="1">
          <a:blip r:embed="rId6">
            <a:alphaModFix/>
          </a:blip>
          <a:srcRect b="0" l="12239" r="11927" t="0"/>
          <a:stretch/>
        </p:blipFill>
        <p:spPr>
          <a:xfrm>
            <a:off x="366125" y="1770725"/>
            <a:ext cx="2560952" cy="22508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3" name="Google Shape;523;p28"/>
          <p:cNvPicPr preferRelativeResize="0"/>
          <p:nvPr/>
        </p:nvPicPr>
        <p:blipFill rotWithShape="1">
          <a:blip r:embed="rId7">
            <a:alphaModFix/>
          </a:blip>
          <a:srcRect b="0" l="0" r="0" t="34318"/>
          <a:stretch/>
        </p:blipFill>
        <p:spPr>
          <a:xfrm>
            <a:off x="6924800" y="1819525"/>
            <a:ext cx="1956250" cy="1763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24" name="Google Shape;524;p28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6353675" y="2582650"/>
            <a:ext cx="2326177" cy="14120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25" name="Google Shape;525;p28" title="BOTTOM_PAPAI.png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35675" y="4212975"/>
            <a:ext cx="602275" cy="602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26" name="Google Shape;526;p28" title="CERTIFICADO.jp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621546" y="4093102"/>
            <a:ext cx="1305523" cy="922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27" name="Google Shape;527;p28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5030377" y="1796225"/>
            <a:ext cx="1544068" cy="1172396"/>
          </a:xfrm>
          <a:prstGeom prst="rect">
            <a:avLst/>
          </a:prstGeom>
          <a:noFill/>
          <a:ln>
            <a:noFill/>
          </a:ln>
        </p:spPr>
      </p:pic>
      <p:pic>
        <p:nvPicPr>
          <p:cNvPr id="528" name="Google Shape;528;p28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030375" y="3073738"/>
            <a:ext cx="1544074" cy="1207487"/>
          </a:xfrm>
          <a:prstGeom prst="rect">
            <a:avLst/>
          </a:prstGeom>
          <a:noFill/>
          <a:ln>
            <a:noFill/>
          </a:ln>
        </p:spPr>
      </p:pic>
      <p:pic>
        <p:nvPicPr>
          <p:cNvPr id="529" name="Google Shape;529;p28" title="CONVITE-SENSIBILIZACAO.jpg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3120825" y="1819525"/>
            <a:ext cx="1679112" cy="298507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34" name="Google Shape;534;p2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35" name="Google Shape;535;p2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36" name="Google Shape;536;p29"/>
          <p:cNvSpPr txBox="1"/>
          <p:nvPr/>
        </p:nvSpPr>
        <p:spPr>
          <a:xfrm>
            <a:off x="366125" y="360000"/>
            <a:ext cx="17211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VÍDEOS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SENSIBILIZAÇÃO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SERVIDORES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37" name="Google Shape;537;p29" title="Papai tá aqui Dr Abilio video 01.mp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19024" y="1274400"/>
            <a:ext cx="5946902" cy="3345135"/>
          </a:xfrm>
          <a:prstGeom prst="rect">
            <a:avLst/>
          </a:prstGeom>
          <a:noFill/>
          <a:ln>
            <a:noFill/>
          </a:ln>
        </p:spPr>
      </p:pic>
      <p:sp>
        <p:nvSpPr>
          <p:cNvPr id="538" name="Google Shape;538;p29"/>
          <p:cNvSpPr txBox="1"/>
          <p:nvPr/>
        </p:nvSpPr>
        <p:spPr>
          <a:xfrm>
            <a:off x="366125" y="1542125"/>
            <a:ext cx="1721100" cy="3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Apresentar o programa e sensibilizar com vídeo do especialista no tema, apresentar as ferramentas na íntegra, e abrir Rodas de  conversa.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Público: profissionais UBS, visitadores, outros servidores envolvidos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Canais: formações, reuniões, eventos,  WhatsApp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04" name="Shape 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205" name="Google Shape;205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79825" y="2355025"/>
            <a:ext cx="2031275" cy="410123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3"/>
          <p:cNvSpPr txBox="1"/>
          <p:nvPr/>
        </p:nvSpPr>
        <p:spPr>
          <a:xfrm>
            <a:off x="3810000" y="1778850"/>
            <a:ext cx="49668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Fundação VAN LEER, organização independente holandesa que atua globalmente para promover sociedades inclusivas, onde todas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as crianças e comunidades podem prosperar, participa ativamente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do processo de priorização da primeira infância na agenda política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do Brasil. Ao longo dos anos estabeleceu parcerias estratégicas com organizações locais, governamentais e não governamentais, ampliando assim seu impacto e alcance no país, constituindo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rede Urban 95.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207" name="Google Shape;207;p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08" name="Google Shape;208;p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42" name="Shape 5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43" name="Google Shape;543;p3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44" name="Google Shape;544;p3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45" name="Google Shape;545;p30"/>
          <p:cNvSpPr txBox="1"/>
          <p:nvPr/>
        </p:nvSpPr>
        <p:spPr>
          <a:xfrm>
            <a:off x="366125" y="360000"/>
            <a:ext cx="17211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VÍDEOS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SENSIBILIZAÇÃO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SERVIDORES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46" name="Google Shape;546;p30"/>
          <p:cNvSpPr txBox="1"/>
          <p:nvPr/>
        </p:nvSpPr>
        <p:spPr>
          <a:xfrm>
            <a:off x="366125" y="1542125"/>
            <a:ext cx="1721100" cy="3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Apresentar o programa e sensibilizar com vídeo do especialista no tema, apresentar as ferramentas na íntegra, e abrir Rodas de  conversa.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Público: profissionais UBS, visitadores, outros servidores envolvidos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Canais: formações, reuniões, eventos,  WhatsApp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47" name="Google Shape;547;p30" title="Papai tá aqui Dr Abilio video 02.mp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829775" y="1122000"/>
            <a:ext cx="5946902" cy="334512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552" name="Google Shape;552;p3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53" name="Google Shape;553;p3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54" name="Google Shape;554;p31"/>
          <p:cNvSpPr txBox="1"/>
          <p:nvPr/>
        </p:nvSpPr>
        <p:spPr>
          <a:xfrm>
            <a:off x="366125" y="360000"/>
            <a:ext cx="1721100" cy="113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VÍDEOS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SENSIBILIZAÇÃO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SERVIDORES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vídeos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5" name="Google Shape;555;p31"/>
          <p:cNvSpPr txBox="1"/>
          <p:nvPr/>
        </p:nvSpPr>
        <p:spPr>
          <a:xfrm>
            <a:off x="7100300" y="1114325"/>
            <a:ext cx="1524000" cy="73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Professor Renato Noguera: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Quando nasce um pai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1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Pai Dê o Peito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Pai e a última palavra</a:t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556" name="Google Shape;556;p31"/>
          <p:cNvSpPr txBox="1"/>
          <p:nvPr/>
        </p:nvSpPr>
        <p:spPr>
          <a:xfrm>
            <a:off x="366125" y="1542125"/>
            <a:ext cx="1721100" cy="327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Apresentar o programa e sensibilizar com vídeo do especialista no tema, apresentar as ferramentas na íntegra, e abrir Rodas de  conversa.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Público: profissionais UBS, visitadores, outros servidores envolvidos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Canais: formações, reuniões, eventos,  WhatsApp</a:t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57" name="Google Shape;557;p31" title="Renato _ Quando um pai nasce_v1.mp4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402425" y="418725"/>
            <a:ext cx="3343824" cy="188090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8" name="Google Shape;558;p31" title="Renato _ Pai de o peito v1.m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374950" y="2389525"/>
            <a:ext cx="2655799" cy="1991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59" name="Google Shape;559;p31" title="Renato _ Pai e a última palavra v1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6116450" y="2389512"/>
            <a:ext cx="2655799" cy="199186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p32"/>
          <p:cNvSpPr/>
          <p:nvPr/>
        </p:nvSpPr>
        <p:spPr>
          <a:xfrm>
            <a:off x="3428650" y="1267906"/>
            <a:ext cx="2376000" cy="33885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5" name="Google Shape;565;p32"/>
          <p:cNvSpPr/>
          <p:nvPr/>
        </p:nvSpPr>
        <p:spPr>
          <a:xfrm>
            <a:off x="6208325" y="1252225"/>
            <a:ext cx="2376000" cy="33885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66" name="Google Shape;566;p32"/>
          <p:cNvSpPr/>
          <p:nvPr/>
        </p:nvSpPr>
        <p:spPr>
          <a:xfrm>
            <a:off x="648975" y="1252225"/>
            <a:ext cx="2376000" cy="33885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U95-Logo-horizontal_PRETO-02.png" id="567" name="Google Shape;567;p3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68" name="Google Shape;568;p3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32"/>
          <p:cNvSpPr txBox="1"/>
          <p:nvPr/>
        </p:nvSpPr>
        <p:spPr>
          <a:xfrm>
            <a:off x="6399400" y="1384100"/>
            <a:ext cx="1994100" cy="32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2 jornadas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com 8 mensagens de whatsapp cada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vídeo ou áudio, legenda, 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cards e figurinhas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 (terças e quintas)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 cada 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</a:t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70" name="Google Shape;570;p32"/>
          <p:cNvSpPr txBox="1"/>
          <p:nvPr/>
        </p:nvSpPr>
        <p:spPr>
          <a:xfrm>
            <a:off x="3618675" y="1384100"/>
            <a:ext cx="1994100" cy="318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pano de prato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+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paninho de boca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UBS puerpério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Projetos Sociais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Eventos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Empresas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71" name="Google Shape;571;p32"/>
          <p:cNvSpPr txBox="1"/>
          <p:nvPr/>
        </p:nvSpPr>
        <p:spPr>
          <a:xfrm>
            <a:off x="842075" y="1363475"/>
            <a:ext cx="1994100" cy="18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folheto UBS e cartazes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pré natal + orientação aos homens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572" name="Google Shape;572;p32"/>
          <p:cNvSpPr txBox="1"/>
          <p:nvPr/>
        </p:nvSpPr>
        <p:spPr>
          <a:xfrm>
            <a:off x="648975" y="313700"/>
            <a:ext cx="76590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pt-BR" sz="23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2. DISTRIBUIR CONTEÚDOS PARA AS FAMÍLIAS</a:t>
            </a:r>
            <a:endParaRPr b="1" i="0" sz="23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t/>
            </a:r>
            <a:endParaRPr b="0" i="0" sz="23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573" name="Google Shape;573;p32"/>
          <p:cNvPicPr preferRelativeResize="0"/>
          <p:nvPr/>
        </p:nvPicPr>
        <p:blipFill rotWithShape="1">
          <a:blip r:embed="rId5">
            <a:alphaModFix/>
          </a:blip>
          <a:srcRect b="0" l="0" r="50937" t="0"/>
          <a:stretch/>
        </p:blipFill>
        <p:spPr>
          <a:xfrm>
            <a:off x="7843640" y="3997913"/>
            <a:ext cx="612085" cy="5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74" name="Google Shape;574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087099" y="3882337"/>
            <a:ext cx="833650" cy="675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5" name="Google Shape;575;p32"/>
          <p:cNvPicPr preferRelativeResize="0"/>
          <p:nvPr/>
        </p:nvPicPr>
        <p:blipFill rotWithShape="1">
          <a:blip r:embed="rId7">
            <a:alphaModFix/>
          </a:blip>
          <a:srcRect b="0" l="0" r="41197" t="0"/>
          <a:stretch/>
        </p:blipFill>
        <p:spPr>
          <a:xfrm>
            <a:off x="5008750" y="3692396"/>
            <a:ext cx="650500" cy="8439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Google Shape;580;p33"/>
          <p:cNvSpPr txBox="1"/>
          <p:nvPr/>
        </p:nvSpPr>
        <p:spPr>
          <a:xfrm>
            <a:off x="3733800" y="762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FÍSICO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1" name="Google Shape;581;p33"/>
          <p:cNvSpPr txBox="1"/>
          <p:nvPr/>
        </p:nvSpPr>
        <p:spPr>
          <a:xfrm>
            <a:off x="6400800" y="762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33"/>
          <p:cNvSpPr txBox="1"/>
          <p:nvPr/>
        </p:nvSpPr>
        <p:spPr>
          <a:xfrm>
            <a:off x="396875" y="76188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583" name="Google Shape;583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718925" y="2610000"/>
            <a:ext cx="1720976" cy="22526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4" name="Google Shape;584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394775" y="588600"/>
            <a:ext cx="691949" cy="92259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5" name="Google Shape;585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63875" y="626816"/>
            <a:ext cx="1324001" cy="884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586" name="Google Shape;586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8661" y="659713"/>
            <a:ext cx="1186614" cy="2351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3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722650" y="659713"/>
            <a:ext cx="1186624" cy="2351770"/>
          </a:xfrm>
          <a:prstGeom prst="rect">
            <a:avLst/>
          </a:prstGeom>
          <a:noFill/>
          <a:ln>
            <a:noFill/>
          </a:ln>
        </p:spPr>
      </p:pic>
      <p:pic>
        <p:nvPicPr>
          <p:cNvPr id="588" name="Google Shape;588;p3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 rot="820700">
            <a:off x="7590572" y="4624670"/>
            <a:ext cx="363656" cy="309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589" name="Google Shape;589;p3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898947">
            <a:off x="8478872" y="4436069"/>
            <a:ext cx="268332" cy="33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0" name="Google Shape;590;p33" title="CARTAZ-PTA-PAI.jpg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74650" y="3092891"/>
            <a:ext cx="1186626" cy="1677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91" name="Google Shape;591;p3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722650" y="3071187"/>
            <a:ext cx="1186626" cy="167781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2" name="Google Shape;592;p33" title="AF_PANO-DE-BOCA-23X23.jpg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3733796" y="579351"/>
            <a:ext cx="1760251" cy="1760251"/>
          </a:xfrm>
          <a:prstGeom prst="rect">
            <a:avLst/>
          </a:prstGeom>
          <a:noFill/>
          <a:ln>
            <a:noFill/>
          </a:ln>
        </p:spPr>
      </p:pic>
      <p:pic>
        <p:nvPicPr>
          <p:cNvPr id="593" name="Google Shape;593;p33" title="PANO-DE-PRATO_AF.jpg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141527" y="2795349"/>
            <a:ext cx="950424" cy="1994526"/>
          </a:xfrm>
          <a:prstGeom prst="rect">
            <a:avLst/>
          </a:prstGeom>
          <a:noFill/>
          <a:ln>
            <a:noFill/>
          </a:ln>
        </p:spPr>
      </p:pic>
      <p:pic>
        <p:nvPicPr>
          <p:cNvPr id="594" name="Google Shape;594;p33" title="1_CONVERSE_COM_SUA_PARCEIRA_Jorn_da_Pré_Natal.mp3">
            <a:hlinkClick r:id="rId14"/>
          </p:cNvPr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7869275" y="4147873"/>
            <a:ext cx="440200" cy="44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5" name="Google Shape;595;p33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6394774" y="3740376"/>
            <a:ext cx="999925" cy="999925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  <p:pic>
        <p:nvPicPr>
          <p:cNvPr id="596" name="Google Shape;596;p33" title="O PAI QUE EU QUERO SER WEB.mp4">
            <a:hlinkClick r:id="rId17"/>
          </p:cNvPr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7519675" y="1653670"/>
            <a:ext cx="1323999" cy="235378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597" name="Google Shape;597;p33"/>
          <p:cNvPicPr preferRelativeResize="0"/>
          <p:nvPr/>
        </p:nvPicPr>
        <p:blipFill rotWithShape="1">
          <a:blip r:embed="rId19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598" name="Google Shape;598;p33"/>
          <p:cNvPicPr preferRelativeResize="0"/>
          <p:nvPr/>
        </p:nvPicPr>
        <p:blipFill rotWithShape="1">
          <a:blip r:embed="rId20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id="599" name="Google Shape;599;p33" title="CONVITE-SENSIBILIZACAO.jpg"/>
          <p:cNvPicPr preferRelativeResize="0"/>
          <p:nvPr/>
        </p:nvPicPr>
        <p:blipFill rotWithShape="1">
          <a:blip r:embed="rId21">
            <a:alphaModFix/>
          </a:blip>
          <a:srcRect b="0" l="0" r="0" t="0"/>
          <a:stretch/>
        </p:blipFill>
        <p:spPr>
          <a:xfrm>
            <a:off x="6454400" y="1822003"/>
            <a:ext cx="880675" cy="1565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03" name="Shape 6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" name="Google Shape;604;p34"/>
          <p:cNvSpPr txBox="1"/>
          <p:nvPr/>
        </p:nvSpPr>
        <p:spPr>
          <a:xfrm>
            <a:off x="6990920" y="942975"/>
            <a:ext cx="15054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DIGITAL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05" name="Google Shape;605;p34"/>
          <p:cNvSpPr txBox="1"/>
          <p:nvPr/>
        </p:nvSpPr>
        <p:spPr>
          <a:xfrm>
            <a:off x="714375" y="892013"/>
            <a:ext cx="4400700" cy="4079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ESSA CAIXA CONTÉM 2 JORNADAS DE CONTEÚDOS PARA OS PAIS: 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DE 8 MENSAGENS CADA, QUE SUGERIMOS SEREM ENTREGUES 2x NA SEMANA VIA WHATSAPP</a:t>
            </a:r>
            <a:endParaRPr b="0" i="0" sz="11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JORNADA PRÉ NATAL - SOU PAI E AGORA</a:t>
            </a: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 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essa jornada tem foco no pré-natal e parto, por isso existe a preferência de ser entregue via Saúde, ou outros programas que consigam identificar e enquadrar apenas as gestantes e futuros pais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 SemiBold"/>
                <a:ea typeface="Nunito SemiBold"/>
                <a:cs typeface="Nunito SemiBold"/>
                <a:sym typeface="Nunito SemiBold"/>
              </a:rPr>
              <a:t>JORNADA GERAL - PAI PRESENTE</a:t>
            </a:r>
            <a:endParaRPr b="0" i="0" sz="11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jornada pai presente é mais genérica sobre a fase em que se encontra o bebê, e ela aborda a paternidade de forma mais ampla. Por isso é ainda mais flexível sobre possíveis secretarias e canais. Selecionem programas sociais e oportunidades de mídia e eventos que sejam possíveis grandes transmissores de conteúdos para os homens no município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606" name="Google Shape;60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472951" y="1480950"/>
            <a:ext cx="1199074" cy="208969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7" name="Google Shape;607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20900" y="1480950"/>
            <a:ext cx="1199074" cy="2109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608" name="Google Shape;608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 rot="820700">
            <a:off x="7590572" y="4624670"/>
            <a:ext cx="363656" cy="309562"/>
          </a:xfrm>
          <a:prstGeom prst="rect">
            <a:avLst/>
          </a:prstGeom>
          <a:noFill/>
          <a:ln>
            <a:noFill/>
          </a:ln>
        </p:spPr>
      </p:pic>
      <p:pic>
        <p:nvPicPr>
          <p:cNvPr id="609" name="Google Shape;609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 rot="898947">
            <a:off x="8478872" y="4436069"/>
            <a:ext cx="268332" cy="331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0" name="Google Shape;610;p34" title="1_CONVERSE_COM_SUA_PARCEIRA_Jorn_da_Pré_Natal.mp3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869275" y="4147873"/>
            <a:ext cx="440200" cy="440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11" name="Google Shape;611;p3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6394774" y="3740376"/>
            <a:ext cx="999925" cy="999925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  <p:pic>
        <p:nvPicPr>
          <p:cNvPr descr="logos-ALMA--RGB-preto.png" id="612" name="Google Shape;612;p34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13" name="Google Shape;613;p34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17" name="Shape 6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8" name="Google Shape;618;p35"/>
          <p:cNvSpPr txBox="1"/>
          <p:nvPr/>
        </p:nvSpPr>
        <p:spPr>
          <a:xfrm>
            <a:off x="571750" y="1531500"/>
            <a:ext cx="39279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19" name="Google Shape;619;p3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0" name="Google Shape;620;p3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21" name="Google Shape;621;p35"/>
          <p:cNvPicPr preferRelativeResize="0"/>
          <p:nvPr/>
        </p:nvPicPr>
        <p:blipFill rotWithShape="1">
          <a:blip r:embed="rId5">
            <a:alphaModFix/>
          </a:blip>
          <a:srcRect b="15586" l="10454" r="9921" t="16436"/>
          <a:stretch/>
        </p:blipFill>
        <p:spPr>
          <a:xfrm>
            <a:off x="4792375" y="590700"/>
            <a:ext cx="3927901" cy="3209774"/>
          </a:xfrm>
          <a:prstGeom prst="rect">
            <a:avLst/>
          </a:prstGeom>
          <a:noFill/>
          <a:ln>
            <a:noFill/>
          </a:ln>
        </p:spPr>
      </p:pic>
      <p:sp>
        <p:nvSpPr>
          <p:cNvPr id="622" name="Google Shape;622;p35"/>
          <p:cNvSpPr txBox="1"/>
          <p:nvPr/>
        </p:nvSpPr>
        <p:spPr>
          <a:xfrm>
            <a:off x="366125" y="513275"/>
            <a:ext cx="4020300" cy="466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1" i="0" lang="pt-BR" sz="23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3. RODAS DE CONVERSA</a:t>
            </a:r>
            <a:endParaRPr b="1" i="0" sz="23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1" i="0" sz="21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600"/>
              <a:buFont typeface="Arial"/>
              <a:buNone/>
            </a:pPr>
            <a:r>
              <a:rPr b="0" i="0" lang="pt-BR" sz="2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promover as rodas de conversa com os homens</a:t>
            </a:r>
            <a:endParaRPr b="0" i="0" sz="2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UTILIZE OS VÍDEOS DA SEGUNDA JORNADA - PAI PRESENTE PARA ABRIR AS CONVERSAS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RECOMENDAMOS A REALIZAÇÃO DE RODAS QUINZENAIS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(assistir junto aos vídeos e conversar sobre eles)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SUGESTÃO:</a:t>
            </a:r>
            <a:endParaRPr b="0" i="0" sz="1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PAI QUE QUERO SER</a:t>
            </a:r>
            <a:endParaRPr b="0" i="1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COISA DE HOMEM</a:t>
            </a:r>
            <a:endParaRPr b="0" i="1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NADA DE GUERRA</a:t>
            </a:r>
            <a:endParaRPr b="0" i="1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1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NEM QUE SEJA 15 MINUTOS</a:t>
            </a:r>
            <a:endParaRPr b="0" i="1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t/>
            </a:r>
            <a:endParaRPr b="0" i="0" sz="2100" u="none" cap="none" strike="noStrike">
              <a:solidFill>
                <a:srgbClr val="000000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23" name="Google Shape;623;p35"/>
          <p:cNvSpPr txBox="1"/>
          <p:nvPr/>
        </p:nvSpPr>
        <p:spPr>
          <a:xfrm>
            <a:off x="4792375" y="3924300"/>
            <a:ext cx="3927900" cy="54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1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Também pode ser muito interessante utilizar os vídeos da sensibilização dos profissionais.</a:t>
            </a:r>
            <a:endParaRPr b="0" i="1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27" name="Shape 6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28" name="Google Shape;628;p3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29" name="Google Shape;629;p3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30" name="Google Shape;630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31375" y="1171950"/>
            <a:ext cx="4831626" cy="2717801"/>
          </a:xfrm>
          <a:prstGeom prst="rect">
            <a:avLst/>
          </a:prstGeom>
          <a:noFill/>
          <a:ln>
            <a:noFill/>
          </a:ln>
        </p:spPr>
      </p:pic>
      <p:sp>
        <p:nvSpPr>
          <p:cNvPr id="631" name="Google Shape;631;p36"/>
          <p:cNvSpPr txBox="1"/>
          <p:nvPr/>
        </p:nvSpPr>
        <p:spPr>
          <a:xfrm>
            <a:off x="999600" y="739625"/>
            <a:ext cx="2768400" cy="333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rPr b="1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As rodas de conversa </a:t>
            </a:r>
            <a:r>
              <a:rPr b="0" i="0" lang="pt-BR" sz="15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são oportunidades valiosas para criar uma rede de apoio e fortalecer a parceria entre os pais. Ao abrir espaço e fornecer informações para discussão sobre os conteúdos distribuídos, você estará promovendo uma paternidade ativa e um cenário favorável a relações familiares mais saudáveis.</a:t>
            </a:r>
            <a:endParaRPr b="0" i="0" sz="1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35" name="Shape 6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6" name="Google Shape;636;p37"/>
          <p:cNvSpPr txBox="1"/>
          <p:nvPr/>
        </p:nvSpPr>
        <p:spPr>
          <a:xfrm>
            <a:off x="366125" y="1354350"/>
            <a:ext cx="3245100" cy="257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0" i="0" lang="pt-BR" sz="25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4. FORMULÁRIOS MONITORAMENTO E AVALIAÇÃO</a:t>
            </a:r>
            <a:endParaRPr b="0" i="0" sz="25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dados que incentivamos </a:t>
            </a:r>
            <a:endParaRPr b="0" i="0" sz="2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município a captar</a:t>
            </a:r>
            <a:endParaRPr b="0" i="0" sz="20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A6CE39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* a fundação Van Leer disponibilizará os seguintes instrumentos: excel de controle e 2 modelos de Google Forms um para servidores e outro para homens /pais participantes</a:t>
            </a:r>
            <a:endParaRPr b="0" i="0" sz="2900" u="none" cap="none" strike="noStrike">
              <a:solidFill>
                <a:srgbClr val="A6CE39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37" name="Google Shape;637;p3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38" name="Google Shape;638;p3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39" name="Google Shape;639;p37"/>
          <p:cNvSpPr txBox="1"/>
          <p:nvPr/>
        </p:nvSpPr>
        <p:spPr>
          <a:xfrm>
            <a:off x="3810000" y="109475"/>
            <a:ext cx="4968300" cy="4956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MONITORAMENTO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liderança Papai Tá Aqui por área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1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Profissionais sensibilizados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Quantidade 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Área de atuação (saúde, assistência social, educação…)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Servidor efetivo ou não 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Gênero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Quais atividades/materiais/conteúdos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Homens Alcançados</a:t>
            </a:r>
            <a:endParaRPr b="0" i="0" sz="8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Quantidade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Área de alcance (saúde, assistência social, educação…)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Quais atividades/materiais/conteúdos?</a:t>
            </a:r>
            <a:endParaRPr b="0" i="0" sz="11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AVALIAÇÃO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Processo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homens/pais participantes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 (mesmo formulário de resultado)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Satisfação com a intervenção</a:t>
            </a:r>
            <a:endParaRPr b="0" i="0" sz="10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0" i="0" sz="10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Resultado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&gt; quem responde: homens/pais participantes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T1 - formulário ao final do ciclo (mesmo formulário de processo)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Conscientização e instrumentalização</a:t>
            </a:r>
            <a:endParaRPr b="0" i="0" sz="10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Nunito"/>
              <a:buAutoNum type="arabicPeriod"/>
            </a:pPr>
            <a:r>
              <a:rPr b="1" i="0" lang="pt-BR" sz="11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Impacto</a:t>
            </a:r>
            <a:endParaRPr b="1" i="0" sz="11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0" i="0" lang="pt-BR" sz="9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&gt; acompanhamento dos indicadores das áreas dos serviços públicos (antes / depois)</a:t>
            </a:r>
            <a:endParaRPr b="0" i="0" sz="9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rgbClr val="FFFFFF"/>
                </a:solidFill>
                <a:latin typeface="Nunito Light"/>
                <a:ea typeface="Nunito Light"/>
                <a:cs typeface="Nunito Light"/>
                <a:sym typeface="Nunito Light"/>
              </a:rPr>
              <a:t>• Mudança de comportamento</a:t>
            </a:r>
            <a:endParaRPr b="0" i="0" sz="1000" u="none" cap="none" strike="noStrike">
              <a:solidFill>
                <a:srgbClr val="FFFFFF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643" name="Shape 6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4" name="Google Shape;644;p38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45" name="Google Shape;645;p38"/>
          <p:cNvSpPr txBox="1"/>
          <p:nvPr/>
        </p:nvSpPr>
        <p:spPr>
          <a:xfrm>
            <a:off x="581375" y="1202375"/>
            <a:ext cx="7914900" cy="2770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caixa de ferramentas Papai tá Aqui é bem flexível!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Os conteúdos também podem ser utilizados em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outras secretarias e canais, como por exemplo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comunicação da prefeitura, eventos culturais da cidade, etc.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 fiquem a vontade para criar novas estratégias,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canais e formatos localmente!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Papai tá Aqui é de vocês!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646" name="Google Shape;646;p3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47" name="Google Shape;647;p3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39"/>
          <p:cNvSpPr txBox="1"/>
          <p:nvPr/>
        </p:nvSpPr>
        <p:spPr>
          <a:xfrm>
            <a:off x="1227150" y="1059375"/>
            <a:ext cx="6689700" cy="301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00"/>
              <a:buFont typeface="Arial"/>
              <a:buNone/>
            </a:pPr>
            <a:r>
              <a:rPr b="0" i="0" lang="pt-BR" sz="4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vamos conhecer com mais detalhes todos os conteúdos que chegam às famílias?</a:t>
            </a:r>
            <a:endParaRPr b="0" i="0" sz="46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U95-Logo-horizontal_PRETO-02.png" id="653" name="Google Shape;653;p3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54" name="Google Shape;654;p3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4"/>
          <p:cNvSpPr txBox="1"/>
          <p:nvPr/>
        </p:nvSpPr>
        <p:spPr>
          <a:xfrm>
            <a:off x="4572000" y="1471050"/>
            <a:ext cx="4204800" cy="227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Um programa que já tem mais de 3 anos e trabalha temas urgentes, tendo como princípio 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 INTERAÇÃO POSITIVA entre cuidador e crianças.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Cuidar de quem cuida </a:t>
            </a:r>
            <a:endParaRPr b="1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é urgente.</a:t>
            </a:r>
            <a:endParaRPr b="1" i="0" sz="2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15" name="Google Shape;215;p4"/>
          <p:cNvPicPr preferRelativeResize="0"/>
          <p:nvPr/>
        </p:nvPicPr>
        <p:blipFill rotWithShape="1">
          <a:blip r:embed="rId3">
            <a:alphaModFix/>
          </a:blip>
          <a:srcRect b="17051" l="72028" r="5338" t="6828"/>
          <a:stretch/>
        </p:blipFill>
        <p:spPr>
          <a:xfrm>
            <a:off x="655725" y="1150025"/>
            <a:ext cx="3616774" cy="20383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6" name="Google Shape;216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289825" y="3345590"/>
            <a:ext cx="1048375" cy="2116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7" name="Google Shape;217;p4"/>
          <p:cNvPicPr preferRelativeResize="0"/>
          <p:nvPr/>
        </p:nvPicPr>
        <p:blipFill rotWithShape="1">
          <a:blip r:embed="rId5">
            <a:alphaModFix/>
          </a:blip>
          <a:srcRect b="2578" l="0" r="0" t="2570"/>
          <a:stretch/>
        </p:blipFill>
        <p:spPr>
          <a:xfrm>
            <a:off x="2535299" y="3345596"/>
            <a:ext cx="874495" cy="2116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18" name="Google Shape;218;p4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19" name="Google Shape;219;p4"/>
          <p:cNvPicPr preferRelativeResize="0"/>
          <p:nvPr/>
        </p:nvPicPr>
        <p:blipFill rotWithShape="1">
          <a:blip r:embed="rId7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58" name="Shape 6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" name="Google Shape;659;p40"/>
          <p:cNvSpPr txBox="1"/>
          <p:nvPr/>
        </p:nvSpPr>
        <p:spPr>
          <a:xfrm>
            <a:off x="442356" y="819390"/>
            <a:ext cx="1487400" cy="5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1373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pt-BR" sz="16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folheto</a:t>
            </a:r>
            <a:endParaRPr b="0" i="0" sz="16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UBS E OUTROS</a:t>
            </a:r>
            <a:endParaRPr b="1" i="0" sz="6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1" i="0" sz="6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000"/>
              <a:buFont typeface="Poppins Medium"/>
              <a:buNone/>
            </a:pPr>
            <a:r>
              <a:t/>
            </a:r>
            <a:endParaRPr b="0" i="0" sz="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60" name="Google Shape;660;p40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id="661" name="Google Shape;66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70124" y="478950"/>
            <a:ext cx="2142751" cy="4293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662" name="Google Shape;662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35299" y="478950"/>
            <a:ext cx="2142751" cy="42938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63" name="Google Shape;663;p40"/>
          <p:cNvPicPr preferRelativeResize="0"/>
          <p:nvPr/>
        </p:nvPicPr>
        <p:blipFill rotWithShape="1">
          <a:blip r:embed="rId5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664" name="Google Shape;664;p40"/>
          <p:cNvPicPr preferRelativeResize="0"/>
          <p:nvPr/>
        </p:nvPicPr>
        <p:blipFill rotWithShape="1">
          <a:blip r:embed="rId6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68" name="Shape 6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69" name="Google Shape;669;p4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70" name="Google Shape;670;p4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71" name="Google Shape;671;p41"/>
          <p:cNvSpPr txBox="1"/>
          <p:nvPr/>
        </p:nvSpPr>
        <p:spPr>
          <a:xfrm>
            <a:off x="366125" y="360000"/>
            <a:ext cx="5095200" cy="98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cartazes</a:t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UBS E OUTROS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72" name="Google Shape;672;p41" title="CARTAZ-PTA-PAI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13057" y="228608"/>
            <a:ext cx="3243906" cy="4586643"/>
          </a:xfrm>
          <a:prstGeom prst="rect">
            <a:avLst/>
          </a:prstGeom>
          <a:noFill/>
          <a:ln>
            <a:noFill/>
          </a:ln>
        </p:spPr>
      </p:pic>
      <p:pic>
        <p:nvPicPr>
          <p:cNvPr id="673" name="Google Shape;673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17918" y="228575"/>
            <a:ext cx="3243906" cy="4586664"/>
          </a:xfrm>
          <a:prstGeom prst="rect">
            <a:avLst/>
          </a:prstGeom>
          <a:noFill/>
          <a:ln>
            <a:noFill/>
          </a:ln>
        </p:spPr>
      </p:pic>
      <p:sp>
        <p:nvSpPr>
          <p:cNvPr id="674" name="Google Shape;674;p41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IMPRESSO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78" name="Shape 6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79" name="Google Shape;679;p4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80" name="Google Shape;680;p4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681" name="Google Shape;681;p42"/>
          <p:cNvSpPr txBox="1"/>
          <p:nvPr/>
        </p:nvSpPr>
        <p:spPr>
          <a:xfrm>
            <a:off x="366125" y="360000"/>
            <a:ext cx="24636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paninho de boca</a:t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682" name="Google Shape;682;p4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29775" y="360000"/>
            <a:ext cx="4455250" cy="4455250"/>
          </a:xfrm>
          <a:prstGeom prst="rect">
            <a:avLst/>
          </a:prstGeom>
          <a:noFill/>
          <a:ln>
            <a:noFill/>
          </a:ln>
        </p:spPr>
      </p:pic>
      <p:sp>
        <p:nvSpPr>
          <p:cNvPr id="683" name="Google Shape;683;p42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684" name="Google Shape;684;p42"/>
          <p:cNvSpPr txBox="1"/>
          <p:nvPr/>
        </p:nvSpPr>
        <p:spPr>
          <a:xfrm>
            <a:off x="451725" y="1427100"/>
            <a:ext cx="2448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escolham momentos simbólicos para a entrega aos pais e famílias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689" name="Google Shape;689;p4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690" name="Google Shape;690;p4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id="691" name="Google Shape;691;p43" title="PANO-DE-PRATO_AF.jpg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459823" y="426951"/>
            <a:ext cx="1960925" cy="4115124"/>
          </a:xfrm>
          <a:prstGeom prst="rect">
            <a:avLst/>
          </a:prstGeom>
          <a:noFill/>
          <a:ln>
            <a:noFill/>
          </a:ln>
        </p:spPr>
      </p:pic>
      <p:sp>
        <p:nvSpPr>
          <p:cNvPr id="692" name="Google Shape;692;p43"/>
          <p:cNvSpPr txBox="1"/>
          <p:nvPr/>
        </p:nvSpPr>
        <p:spPr>
          <a:xfrm>
            <a:off x="451725" y="1427100"/>
            <a:ext cx="2448900" cy="52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escolham momentos simbólicos para a entrega aos pais e famílias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93" name="Google Shape;693;p43"/>
          <p:cNvSpPr txBox="1"/>
          <p:nvPr/>
        </p:nvSpPr>
        <p:spPr>
          <a:xfrm>
            <a:off x="366125" y="360000"/>
            <a:ext cx="2463600" cy="136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t/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pano de prato</a:t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accent6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chemeClr val="accent6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694" name="Google Shape;694;p43"/>
          <p:cNvSpPr txBox="1"/>
          <p:nvPr/>
        </p:nvSpPr>
        <p:spPr>
          <a:xfrm>
            <a:off x="366125" y="360000"/>
            <a:ext cx="2448900" cy="3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KIT FÍSICO</a:t>
            </a:r>
            <a:endParaRPr b="0" i="0" sz="11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44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SOU PAI E AGORA?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(foco no pré-natal e parto)</a:t>
            </a:r>
            <a:endParaRPr b="0" i="0" sz="25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700" name="Google Shape;700;p44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701" name="Google Shape;701;p44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05" name="Shape 7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06" name="Google Shape;706;p4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07" name="Google Shape;707;p4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08" name="Google Shape;708;p45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09" name="Google Shape;709;p45"/>
          <p:cNvSpPr txBox="1"/>
          <p:nvPr/>
        </p:nvSpPr>
        <p:spPr>
          <a:xfrm>
            <a:off x="5532900" y="360000"/>
            <a:ext cx="3243900" cy="19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1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NASCE UM PAPAI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PAI QUE EU QUERO SER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CONVERSE COM SUA PARCEIRA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Reserve um tempo para conversar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com sua parceira. 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10" name="Google Shape;710;p45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11" name="Google Shape;711;p45" title="1_CONVERSE_COM_SUA_PARCEIRA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69100" y="1267248"/>
            <a:ext cx="440200" cy="440200"/>
          </a:xfrm>
          <a:prstGeom prst="rect">
            <a:avLst/>
          </a:prstGeom>
          <a:noFill/>
          <a:ln>
            <a:noFill/>
          </a:ln>
        </p:spPr>
      </p:pic>
      <p:sp>
        <p:nvSpPr>
          <p:cNvPr id="712" name="Google Shape;712;p45"/>
          <p:cNvSpPr txBox="1"/>
          <p:nvPr/>
        </p:nvSpPr>
        <p:spPr>
          <a:xfrm>
            <a:off x="366125" y="2183575"/>
            <a:ext cx="1721100" cy="2498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 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 VÍDEOS PAPAI TÁ AQUI 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53499" lvl="0" marL="179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Nunito"/>
              <a:buChar char="●"/>
            </a:pPr>
            <a:r>
              <a:rPr b="1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pai que eu quero ser</a:t>
            </a:r>
            <a:endParaRPr b="1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153499" lvl="0" marL="179999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Nunito"/>
              <a:buChar char="●"/>
            </a:pPr>
            <a:r>
              <a:rPr b="1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Nasce um Papai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13" name="Google Shape;713;p45" title="NASCE UM PAI.mp4">
            <a:hlinkClick r:id="rId7"/>
          </p:cNvPr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116450" y="2276100"/>
            <a:ext cx="1459326" cy="259435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4" name="Google Shape;714;p45" title="O PAI QUE EU QUERO SER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726850" y="2276083"/>
            <a:ext cx="1459326" cy="2594366"/>
          </a:xfrm>
          <a:prstGeom prst="rect">
            <a:avLst/>
          </a:prstGeom>
          <a:noFill/>
          <a:ln>
            <a:noFill/>
          </a:ln>
        </p:spPr>
      </p:pic>
      <p:pic>
        <p:nvPicPr>
          <p:cNvPr id="715" name="Google Shape;715;p4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3138829" y="355925"/>
            <a:ext cx="1721099" cy="1721099"/>
          </a:xfrm>
          <a:prstGeom prst="rect">
            <a:avLst/>
          </a:prstGeom>
          <a:solidFill>
            <a:srgbClr val="FFFF00"/>
          </a:solidFill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19" name="Shape 7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20" name="Google Shape;720;p4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21" name="Google Shape;721;p4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22" name="Google Shape;722;p46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23" name="Google Shape;723;p46"/>
          <p:cNvSpPr txBox="1"/>
          <p:nvPr/>
        </p:nvSpPr>
        <p:spPr>
          <a:xfrm>
            <a:off x="5532900" y="360002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2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PARTICIPE DAS TAREFAS DOMÉSTICAS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se ofereça para carregar peso e fazer alguma atividade que exige mais esforço físico. 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24" name="Google Shape;724;p46" title="2_PARTICIPE_DAS_TAREFAS_DOMESTICAS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56025" y="2834845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25" name="Google Shape;725;p46" title="JORNADA_PAPAI TA AQUI_2_PARTICIPE DAS TAREFAS DOMESTICAS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56035" y="359988"/>
            <a:ext cx="2277975" cy="2277975"/>
          </a:xfrm>
          <a:prstGeom prst="rect">
            <a:avLst/>
          </a:prstGeom>
          <a:noFill/>
          <a:ln>
            <a:noFill/>
          </a:ln>
        </p:spPr>
      </p:pic>
      <p:sp>
        <p:nvSpPr>
          <p:cNvPr id="726" name="Google Shape;726;p46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27" name="Google Shape;727;p46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31" name="Shape 7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32" name="Google Shape;732;p4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33" name="Google Shape;733;p4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34" name="Google Shape;734;p47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35" name="Google Shape;735;p47"/>
          <p:cNvSpPr txBox="1"/>
          <p:nvPr/>
        </p:nvSpPr>
        <p:spPr>
          <a:xfrm>
            <a:off x="5532900" y="360000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3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AJUDE SUA PARCEIRA A SE ALIMENTAR BEM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Escolha uma refeição para preparar hoje e depois lave a louça. 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36" name="Google Shape;736;p47" title="3_AJUDE_SUA_PARCEIRA_A_SE_ALIMENTAR BEM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67200" y="2834850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7" name="Google Shape;737;p47" title="JORNADA_PAPAI TA AQUI_3_AJUDE SUA PARCEIRA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67197" y="360000"/>
            <a:ext cx="2266800" cy="22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47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39" name="Google Shape;739;p47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43" name="Shape 7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44" name="Google Shape;744;p4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45" name="Google Shape;745;p4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46" name="Google Shape;746;p48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47" name="Google Shape;747;p48"/>
          <p:cNvSpPr txBox="1"/>
          <p:nvPr/>
        </p:nvSpPr>
        <p:spPr>
          <a:xfrm>
            <a:off x="5532900" y="360000"/>
            <a:ext cx="3243900" cy="171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4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ESCREVAM UMA CARTA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Visualize-se como o pai que deseja ser para seu filho ou filha. 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48" name="Google Shape;748;p48" title="4_ESCREVAM_UMA_CARTA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111900" y="2834850"/>
            <a:ext cx="650525" cy="650525"/>
          </a:xfrm>
          <a:prstGeom prst="rect">
            <a:avLst/>
          </a:prstGeom>
          <a:noFill/>
          <a:ln>
            <a:noFill/>
          </a:ln>
        </p:spPr>
      </p:pic>
      <p:sp>
        <p:nvSpPr>
          <p:cNvPr id="749" name="Google Shape;749;p48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750" name="Google Shape;750;p4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111900" y="360000"/>
            <a:ext cx="2222100" cy="2222100"/>
          </a:xfrm>
          <a:prstGeom prst="rect">
            <a:avLst/>
          </a:prstGeom>
          <a:noFill/>
          <a:ln>
            <a:noFill/>
          </a:ln>
        </p:spPr>
      </p:pic>
      <p:sp>
        <p:nvSpPr>
          <p:cNvPr id="751" name="Google Shape;751;p48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55" name="Shape 7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56" name="Google Shape;756;p4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57" name="Google Shape;757;p4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58" name="Google Shape;758;p49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59" name="Google Shape;759;p49"/>
          <p:cNvSpPr txBox="1"/>
          <p:nvPr/>
        </p:nvSpPr>
        <p:spPr>
          <a:xfrm>
            <a:off x="5532900" y="360000"/>
            <a:ext cx="3243900" cy="15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5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FAÇA UMA LISTA DE PERGUNTAS PARA O MÉDICO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Estejam preparados para a próxima consulta médica.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60" name="Google Shape;760;p49" title="5_FAÇA_UMA_LISTA_DE_PERGUNTAS PPARA_O_MEDICO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67200" y="2924450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61" name="Google Shape;761;p49" title="JORNADA_PAPAI TA AQUI_5_FAÇA UMA LISTA DE PERGUNTAS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67210" y="360000"/>
            <a:ext cx="2266800" cy="2266800"/>
          </a:xfrm>
          <a:prstGeom prst="rect">
            <a:avLst/>
          </a:prstGeom>
          <a:noFill/>
          <a:ln>
            <a:noFill/>
          </a:ln>
        </p:spPr>
      </p:pic>
      <p:sp>
        <p:nvSpPr>
          <p:cNvPr id="762" name="Google Shape;762;p49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63" name="Google Shape;763;p49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5"/>
          <p:cNvSpPr txBox="1"/>
          <p:nvPr/>
        </p:nvSpPr>
        <p:spPr>
          <a:xfrm>
            <a:off x="1995050" y="1338275"/>
            <a:ext cx="5946900" cy="25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Trazer a primeira infância para o centro da política pública na cidade, oferecendo ferramentas que melhoram índices e contribuem para a integridade e o pleno desenvolvimento da criança pequena.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O programa está alinhado com a LEI DA PARENTALIDADE POSITIVA </a:t>
            </a:r>
            <a:r>
              <a:rPr b="0" i="0" lang="pt-BR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Sancionada no último dia 21 de março, a </a:t>
            </a:r>
            <a:r>
              <a:rPr b="0" i="0" lang="pt-BR" sz="2000" u="sng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Lei nº 14.826/2024</a:t>
            </a:r>
            <a:r>
              <a:rPr b="0" i="0" lang="pt-BR" sz="20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26" name="Google Shape;226;p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27" name="Google Shape;227;p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67" name="Shape 7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68" name="Google Shape;768;p5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69" name="Google Shape;769;p5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70" name="Google Shape;770;p50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71" name="Google Shape;771;p50"/>
          <p:cNvSpPr txBox="1"/>
          <p:nvPr/>
        </p:nvSpPr>
        <p:spPr>
          <a:xfrm>
            <a:off x="5532900" y="360000"/>
            <a:ext cx="3243900" cy="152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6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PRATIQUE O CONTATO PELE A PELE E CANTE PARA O BEBÊ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Desfrute com sua parceira esse momento de conexão.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72" name="Google Shape;772;p50" title="6_PRATIQUE_O_CONTATO_PELE_A_PELE_COM_BEBÊ_Jorn_da_Pré_Natal.wav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89550" y="2900379"/>
            <a:ext cx="585000" cy="5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73" name="Google Shape;773;p50" title="JORNADA_PAPAI TA AQUI_6_PRATIQUE O CONTATO PELE A PELE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89548" y="360000"/>
            <a:ext cx="2244450" cy="2244450"/>
          </a:xfrm>
          <a:prstGeom prst="rect">
            <a:avLst/>
          </a:prstGeom>
          <a:noFill/>
          <a:ln>
            <a:noFill/>
          </a:ln>
        </p:spPr>
      </p:pic>
      <p:sp>
        <p:nvSpPr>
          <p:cNvPr id="774" name="Google Shape;774;p50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5" name="Google Shape;775;p50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79" name="Shape 7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80" name="Google Shape;780;p5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81" name="Google Shape;781;p5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82" name="Google Shape;782;p51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83" name="Google Shape;783;p51"/>
          <p:cNvSpPr txBox="1"/>
          <p:nvPr/>
        </p:nvSpPr>
        <p:spPr>
          <a:xfrm>
            <a:off x="5532900" y="360003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7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PREPARE-SE PARA O DIA DO PARTO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Mantenha contato com familiares e amigos que possam oferecer suporte.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84" name="Google Shape;784;p51" title="7_PREPARECE_PARA_O DIA_DO_PARTO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3056000" y="2900375"/>
            <a:ext cx="585000" cy="58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5" name="Google Shape;785;p51" title="JORNADA_PAPAI TA AQUI_7_PREPARE-SE PARA O DIA DO PARTO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056000" y="360000"/>
            <a:ext cx="2277998" cy="2277998"/>
          </a:xfrm>
          <a:prstGeom prst="rect">
            <a:avLst/>
          </a:prstGeom>
          <a:noFill/>
          <a:ln>
            <a:noFill/>
          </a:ln>
        </p:spPr>
      </p:pic>
      <p:sp>
        <p:nvSpPr>
          <p:cNvPr id="786" name="Google Shape;786;p51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7" name="Google Shape;787;p51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791" name="Shape 7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792" name="Google Shape;792;p52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793" name="Google Shape;793;p52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794" name="Google Shape;794;p52"/>
          <p:cNvSpPr txBox="1"/>
          <p:nvPr/>
        </p:nvSpPr>
        <p:spPr>
          <a:xfrm>
            <a:off x="366125" y="2183575"/>
            <a:ext cx="1721100" cy="1391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ÁUDIO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795" name="Google Shape;795;p52"/>
          <p:cNvSpPr txBox="1"/>
          <p:nvPr/>
        </p:nvSpPr>
        <p:spPr>
          <a:xfrm>
            <a:off x="5532900" y="360000"/>
            <a:ext cx="32439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8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DÊ SUPORTE EMOCIONAL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Esteja atento aos sinais de parto e saiba como agir quando chegar o momento.</a:t>
            </a:r>
            <a:endParaRPr b="0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796" name="Google Shape;796;p52" title="8_DE_SUPORTE_EMOCIONAL _Jorn_da_Pré_Natal.mp3">
            <a:hlinkClick r:id="rId5"/>
          </p:cNvPr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966588" y="2924450"/>
            <a:ext cx="650525" cy="65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97" name="Google Shape;797;p52" title="JORNADA_PAPAI TA AQUI_8_DE SUPORTE EMOCIONAL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966598" y="360000"/>
            <a:ext cx="2367398" cy="2367398"/>
          </a:xfrm>
          <a:prstGeom prst="rect">
            <a:avLst/>
          </a:prstGeom>
          <a:noFill/>
          <a:ln>
            <a:noFill/>
          </a:ln>
        </p:spPr>
      </p:pic>
      <p:sp>
        <p:nvSpPr>
          <p:cNvPr id="798" name="Google Shape;798;p52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9" name="Google Shape;799;p52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1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"Sou Pai e Agora"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LISTA DE TRANSMISSÃO OU GRUPOS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53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Jornada PAI PRESENTE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25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(mais genérica sobre a fase do bebê)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805" name="Google Shape;805;p53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06" name="Google Shape;806;p5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10" name="Shape 8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1" name="Google Shape;811;p54" title="PACTO DA PATERNIDADE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28075" y="2052425"/>
            <a:ext cx="1467925" cy="26096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12" name="Google Shape;812;p54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13" name="Google Shape;813;p54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14" name="Google Shape;814;p54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5" name="Google Shape;815;p54"/>
          <p:cNvSpPr txBox="1"/>
          <p:nvPr/>
        </p:nvSpPr>
        <p:spPr>
          <a:xfrm>
            <a:off x="366125" y="2183575"/>
            <a:ext cx="1721100" cy="21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 VÍDEOS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16" name="Google Shape;816;p54"/>
          <p:cNvSpPr txBox="1"/>
          <p:nvPr/>
        </p:nvSpPr>
        <p:spPr>
          <a:xfrm>
            <a:off x="6394025" y="342375"/>
            <a:ext cx="2385600" cy="12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1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PACTO DA PATERNIDADE BOA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Quem faz o pacto da presença paterna sempre vai olhar para todas as crianças e VER com o cuidado de um pai, vai respeitar, ensinar e proteger sempre. 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17" name="Google Shape;817;p54" title="FIGURINHA_PACTO DA PATERNIDADE(1).png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251275" y="3811766"/>
            <a:ext cx="804074" cy="850334"/>
          </a:xfrm>
          <a:prstGeom prst="rect">
            <a:avLst/>
          </a:prstGeom>
          <a:noFill/>
          <a:ln>
            <a:noFill/>
          </a:ln>
        </p:spPr>
      </p:pic>
      <p:pic>
        <p:nvPicPr>
          <p:cNvPr id="818" name="Google Shape;818;p54" title="JORNADA_PAPAI TA AQUI_9 PACTO DA PATERNIDADE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628075" y="436200"/>
            <a:ext cx="1467923" cy="1467923"/>
          </a:xfrm>
          <a:prstGeom prst="rect">
            <a:avLst/>
          </a:prstGeom>
          <a:noFill/>
          <a:ln>
            <a:noFill/>
          </a:ln>
        </p:spPr>
      </p:pic>
      <p:sp>
        <p:nvSpPr>
          <p:cNvPr id="819" name="Google Shape;819;p54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20" name="Google Shape;820;p54" title="O PAI QUE EU QUERO SER.mp4">
            <a:hlinkClick r:id="rId9"/>
          </p:cNvPr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3008325" y="1156583"/>
            <a:ext cx="1459326" cy="2594366"/>
          </a:xfrm>
          <a:prstGeom prst="rect">
            <a:avLst/>
          </a:prstGeom>
          <a:noFill/>
          <a:ln>
            <a:noFill/>
          </a:ln>
        </p:spPr>
      </p:pic>
      <p:sp>
        <p:nvSpPr>
          <p:cNvPr id="821" name="Google Shape;821;p54"/>
          <p:cNvSpPr txBox="1"/>
          <p:nvPr/>
        </p:nvSpPr>
        <p:spPr>
          <a:xfrm>
            <a:off x="3025650" y="820800"/>
            <a:ext cx="17211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rPr b="1" i="0" lang="pt-BR" sz="9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pai que eu quero ser</a:t>
            </a:r>
            <a:endParaRPr b="0" i="0" sz="13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25" name="Shape 8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6" name="Google Shape;826;p55" title="NEM QUE SEJA QUINZE MINUTOS.mp4">
            <a:hlinkClick r:id="rId3"/>
          </p:cNvPr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75775" y="360000"/>
            <a:ext cx="1619225" cy="287863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827" name="Google Shape;827;p55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28" name="Google Shape;828;p55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29" name="Google Shape;829;p55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30" name="Google Shape;830;p55"/>
          <p:cNvSpPr txBox="1"/>
          <p:nvPr/>
        </p:nvSpPr>
        <p:spPr>
          <a:xfrm>
            <a:off x="6394025" y="360000"/>
            <a:ext cx="2385600" cy="14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2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NEM QUE SEJA QUINZE MINUTOS</a:t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Vou deixar essa dica pra você: deixe de lado celular, boleto, preocupação, olhe para a sua filha ou seu filho no olho e diga: pronto, PAPAI tá aqui pra você. 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31" name="Google Shape;831;p5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890660" y="2601850"/>
            <a:ext cx="1440874" cy="1475101"/>
          </a:xfrm>
          <a:prstGeom prst="rect">
            <a:avLst/>
          </a:prstGeom>
          <a:noFill/>
          <a:ln>
            <a:noFill/>
          </a:ln>
        </p:spPr>
      </p:pic>
      <p:pic>
        <p:nvPicPr>
          <p:cNvPr id="832" name="Google Shape;832;p55" title="JORNADA_PAPAI TA AQUI_10 NEM QUE SEJA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88801" y="360000"/>
            <a:ext cx="1823573" cy="1823573"/>
          </a:xfrm>
          <a:prstGeom prst="rect">
            <a:avLst/>
          </a:prstGeom>
          <a:noFill/>
          <a:ln>
            <a:noFill/>
          </a:ln>
        </p:spPr>
      </p:pic>
      <p:sp>
        <p:nvSpPr>
          <p:cNvPr id="833" name="Google Shape;833;p55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4" name="Google Shape;834;p55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39" name="Google Shape;839;p5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40" name="Google Shape;840;p5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41" name="Google Shape;841;p56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42" name="Google Shape;842;p56"/>
          <p:cNvSpPr txBox="1"/>
          <p:nvPr/>
        </p:nvSpPr>
        <p:spPr>
          <a:xfrm>
            <a:off x="6394025" y="342375"/>
            <a:ext cx="2385600" cy="14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3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NADA DE GUERRA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Imagina que coisa boa você chegar em casa e dizer: "Papai tá aqui". E isso é uma alegria na vida do seu filho ou da sua filha e nunca um medo.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43" name="Google Shape;843;p5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29775" y="2599626"/>
            <a:ext cx="1523876" cy="1266752"/>
          </a:xfrm>
          <a:prstGeom prst="rect">
            <a:avLst/>
          </a:prstGeom>
          <a:noFill/>
          <a:ln>
            <a:noFill/>
          </a:ln>
        </p:spPr>
      </p:pic>
      <p:pic>
        <p:nvPicPr>
          <p:cNvPr id="844" name="Google Shape;844;p56" title="NADA DE GUERRA.mp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2076" y="360000"/>
            <a:ext cx="1622924" cy="2885208"/>
          </a:xfrm>
          <a:prstGeom prst="rect">
            <a:avLst/>
          </a:prstGeom>
          <a:noFill/>
          <a:ln>
            <a:noFill/>
          </a:ln>
        </p:spPr>
      </p:pic>
      <p:pic>
        <p:nvPicPr>
          <p:cNvPr id="845" name="Google Shape;845;p56" title="JORNADA_PAPAI TA AQUI_11_NADA DE GUERRA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91162" y="360000"/>
            <a:ext cx="1801102" cy="1801102"/>
          </a:xfrm>
          <a:prstGeom prst="rect">
            <a:avLst/>
          </a:prstGeom>
          <a:noFill/>
          <a:ln>
            <a:noFill/>
          </a:ln>
        </p:spPr>
      </p:pic>
      <p:sp>
        <p:nvSpPr>
          <p:cNvPr id="846" name="Google Shape;846;p56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7" name="Google Shape;847;p56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52" name="Google Shape;852;p5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53" name="Google Shape;853;p5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54" name="Google Shape;854;p57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55" name="Google Shape;855;p57"/>
          <p:cNvSpPr txBox="1"/>
          <p:nvPr/>
        </p:nvSpPr>
        <p:spPr>
          <a:xfrm>
            <a:off x="6394025" y="356550"/>
            <a:ext cx="2382900" cy="168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4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COISA DE PAI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Homem tem que ter coragem sim, coragem pra dizer EU SOU PAI PRESENTE, e tem que ser forte sim, forte para aprender o que não sabe.</a:t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56" name="Google Shape;856;p5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29775" y="2564800"/>
            <a:ext cx="1456400" cy="137447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7" name="Google Shape;857;p57" title="video 04 - coisa de pai v2.mp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45250" y="381000"/>
            <a:ext cx="1649751" cy="2932886"/>
          </a:xfrm>
          <a:prstGeom prst="rect">
            <a:avLst/>
          </a:prstGeom>
          <a:noFill/>
          <a:ln>
            <a:noFill/>
          </a:ln>
        </p:spPr>
      </p:pic>
      <p:pic>
        <p:nvPicPr>
          <p:cNvPr id="858" name="Google Shape;858;p57" title="JORNADA_PAPAI TA AQUI_12_COISA DE PAI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561325" y="381000"/>
            <a:ext cx="1876200" cy="1876200"/>
          </a:xfrm>
          <a:prstGeom prst="rect">
            <a:avLst/>
          </a:prstGeom>
          <a:noFill/>
          <a:ln>
            <a:noFill/>
          </a:ln>
        </p:spPr>
      </p:pic>
      <p:sp>
        <p:nvSpPr>
          <p:cNvPr id="859" name="Google Shape;859;p57"/>
          <p:cNvSpPr txBox="1"/>
          <p:nvPr/>
        </p:nvSpPr>
        <p:spPr>
          <a:xfrm>
            <a:off x="518525" y="13896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60" name="Google Shape;860;p57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64" name="Shape 8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65" name="Google Shape;865;p5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66" name="Google Shape;866;p5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67" name="Google Shape;867;p58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68" name="Google Shape;868;p58"/>
          <p:cNvSpPr txBox="1"/>
          <p:nvPr/>
        </p:nvSpPr>
        <p:spPr>
          <a:xfrm>
            <a:off x="6394025" y="360000"/>
            <a:ext cx="24150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5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CRIANDO MEMÓRIAS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Diversão é bom e todo mundo gosta, né? E dá pra gente aprender desde cedo a incluir nossos filhos em alguns passeios que a gente gosta de fazer sozinho. </a:t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69" name="Google Shape;869;p5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85450" y="2627375"/>
            <a:ext cx="1377226" cy="1296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70" name="Google Shape;870;p58" title="CRIANDO MEMORIAS.mp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4725" y="359993"/>
            <a:ext cx="1620275" cy="2880456"/>
          </a:xfrm>
          <a:prstGeom prst="rect">
            <a:avLst/>
          </a:prstGeom>
          <a:noFill/>
          <a:ln>
            <a:noFill/>
          </a:ln>
        </p:spPr>
      </p:pic>
      <p:pic>
        <p:nvPicPr>
          <p:cNvPr id="871" name="Google Shape;871;p58" title="JORNADA_PAPAI TA AQUI_13_CRIANDO MEMORIAS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47200" y="366600"/>
            <a:ext cx="1887000" cy="1887000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58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3" name="Google Shape;873;p58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78" name="Google Shape;878;p5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79" name="Google Shape;879;p5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80" name="Google Shape;880;p59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81" name="Google Shape;881;p59"/>
          <p:cNvSpPr txBox="1"/>
          <p:nvPr/>
        </p:nvSpPr>
        <p:spPr>
          <a:xfrm>
            <a:off x="6394025" y="360000"/>
            <a:ext cx="2381100" cy="150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6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TAL PAI, TAL FILHO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Veste a capa do Pai Presente que cria dando bons exemplos, que cria sem gritos, violência e humilhação. </a:t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82" name="Google Shape;882;p5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97650" y="2602500"/>
            <a:ext cx="1411176" cy="1169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83" name="Google Shape;883;p59" title="TAL PAI TAL FILHO.mp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5776" y="360000"/>
            <a:ext cx="1619225" cy="2878622"/>
          </a:xfrm>
          <a:prstGeom prst="rect">
            <a:avLst/>
          </a:prstGeom>
          <a:noFill/>
          <a:ln>
            <a:noFill/>
          </a:ln>
        </p:spPr>
      </p:pic>
      <p:pic>
        <p:nvPicPr>
          <p:cNvPr id="884" name="Google Shape;884;p59" title="JORNADA_PAPAI TA AQUI_14_TAL PAI TAL FILHO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710551" y="382474"/>
            <a:ext cx="1801102" cy="1801102"/>
          </a:xfrm>
          <a:prstGeom prst="rect">
            <a:avLst/>
          </a:prstGeom>
          <a:noFill/>
          <a:ln>
            <a:noFill/>
          </a:ln>
        </p:spPr>
      </p:pic>
      <p:sp>
        <p:nvSpPr>
          <p:cNvPr id="885" name="Google Shape;885;p59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86" name="Google Shape;886;p59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6"/>
          <p:cNvPicPr preferRelativeResize="0"/>
          <p:nvPr/>
        </p:nvPicPr>
        <p:blipFill rotWithShape="1">
          <a:blip r:embed="rId3">
            <a:alphaModFix/>
          </a:blip>
          <a:srcRect b="2974" l="0" r="0" t="18327"/>
          <a:stretch/>
        </p:blipFill>
        <p:spPr>
          <a:xfrm>
            <a:off x="0" y="0"/>
            <a:ext cx="9144003" cy="5175249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6"/>
          <p:cNvSpPr txBox="1"/>
          <p:nvPr/>
        </p:nvSpPr>
        <p:spPr>
          <a:xfrm>
            <a:off x="2010900" y="2011175"/>
            <a:ext cx="1799100" cy="6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b="0" i="0" lang="pt-BR" sz="49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teoria</a:t>
            </a:r>
            <a:endParaRPr b="0" i="0" sz="49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4" name="Google Shape;234;p6"/>
          <p:cNvSpPr txBox="1"/>
          <p:nvPr/>
        </p:nvSpPr>
        <p:spPr>
          <a:xfrm>
            <a:off x="5525350" y="2011175"/>
            <a:ext cx="2139300" cy="6420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  <a:buClr>
                <a:srgbClr val="000000"/>
              </a:buClr>
              <a:buSzPts val="4900"/>
              <a:buFont typeface="Arial"/>
              <a:buNone/>
            </a:pPr>
            <a:r>
              <a:rPr b="0" i="0" lang="pt-BR" sz="49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prática</a:t>
            </a:r>
            <a:endParaRPr b="0" i="0" sz="49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5" name="Google Shape;235;p6"/>
          <p:cNvSpPr txBox="1"/>
          <p:nvPr/>
        </p:nvSpPr>
        <p:spPr>
          <a:xfrm>
            <a:off x="2010900" y="2753200"/>
            <a:ext cx="16083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b="0" i="0" lang="pt-BR" sz="15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CONTEÚDO </a:t>
            </a:r>
            <a:endParaRPr b="0" i="0" sz="15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b="0" i="0" lang="pt-BR" sz="15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TÉCNICO</a:t>
            </a:r>
            <a:endParaRPr b="0" i="0" sz="15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6" name="Google Shape;236;p6"/>
          <p:cNvSpPr txBox="1"/>
          <p:nvPr/>
        </p:nvSpPr>
        <p:spPr>
          <a:xfrm>
            <a:off x="5525350" y="2753200"/>
            <a:ext cx="1799100" cy="5349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b="0" i="0" lang="pt-BR" sz="15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MUDANÇA</a:t>
            </a:r>
            <a:endParaRPr b="0" i="0" sz="15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b="0" i="0" lang="pt-BR" sz="15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COMPORTAMENTO</a:t>
            </a:r>
            <a:endParaRPr b="0" i="0" sz="15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7" name="Google Shape;237;p6"/>
          <p:cNvSpPr txBox="1"/>
          <p:nvPr/>
        </p:nvSpPr>
        <p:spPr>
          <a:xfrm>
            <a:off x="2058250" y="1887150"/>
            <a:ext cx="17427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tema</a:t>
            </a:r>
            <a:endParaRPr b="0" i="0" sz="11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8" name="Google Shape;238;p6"/>
          <p:cNvSpPr txBox="1"/>
          <p:nvPr/>
        </p:nvSpPr>
        <p:spPr>
          <a:xfrm>
            <a:off x="5572694" y="1896102"/>
            <a:ext cx="2139300" cy="402600"/>
          </a:xfrm>
          <a:prstGeom prst="rect">
            <a:avLst/>
          </a:prstGeom>
          <a:noFill/>
          <a:ln>
            <a:noFill/>
          </a:ln>
        </p:spPr>
        <p:txBody>
          <a:bodyPr anchorCtr="0" anchor="t" bIns="19100" lIns="19100" spcFirstLastPara="1" rIns="19100" wrap="square" tIns="191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 Medium"/>
                <a:ea typeface="Nunito Medium"/>
                <a:cs typeface="Nunito Medium"/>
                <a:sym typeface="Nunito Medium"/>
              </a:rPr>
              <a:t>ação</a:t>
            </a:r>
            <a:endParaRPr b="0" i="0" sz="11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2455A"/>
              </a:buClr>
              <a:buSzPts val="1000"/>
              <a:buFont typeface="Playfair Display"/>
              <a:buNone/>
            </a:pPr>
            <a:r>
              <a:t/>
            </a:r>
            <a:endParaRPr b="0" i="0" sz="1100" u="none" cap="none" strike="noStrike">
              <a:solidFill>
                <a:schemeClr val="lt1"/>
              </a:solidFill>
              <a:latin typeface="Nunito Medium"/>
              <a:ea typeface="Nunito Medium"/>
              <a:cs typeface="Nunito Medium"/>
              <a:sym typeface="Nunito Medium"/>
            </a:endParaRPr>
          </a:p>
        </p:txBody>
      </p:sp>
      <p:sp>
        <p:nvSpPr>
          <p:cNvPr id="239" name="Google Shape;239;p6"/>
          <p:cNvSpPr/>
          <p:nvPr/>
        </p:nvSpPr>
        <p:spPr>
          <a:xfrm rot="5400000">
            <a:off x="3994625" y="1974100"/>
            <a:ext cx="1155300" cy="999300"/>
          </a:xfrm>
          <a:prstGeom prst="triangle">
            <a:avLst>
              <a:gd fmla="val 50000" name="adj"/>
            </a:avLst>
          </a:prstGeom>
          <a:solidFill>
            <a:srgbClr val="A6CE3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-ALMA--RGB-preto.png" id="240" name="Google Shape;240;p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1" name="Google Shape;241;p6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890" name="Shape 8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891" name="Google Shape;891;p60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892" name="Google Shape;892;p6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893" name="Google Shape;893;p60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894" name="Google Shape;894;p60"/>
          <p:cNvSpPr txBox="1"/>
          <p:nvPr/>
        </p:nvSpPr>
        <p:spPr>
          <a:xfrm>
            <a:off x="6394025" y="360000"/>
            <a:ext cx="2382600" cy="162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7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CONTE HISTÓRIAS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Tem três coisas maravilhosas que a gente pode fazer com nossos filhos. A gente pode cantar, brincar e, meu preferido: contar história.</a:t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895" name="Google Shape;895;p6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995609" y="2389000"/>
            <a:ext cx="1231352" cy="1154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96" name="Google Shape;896;p60" title="CONTE HISTORIAS.mp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5780" y="359999"/>
            <a:ext cx="1619225" cy="2878598"/>
          </a:xfrm>
          <a:prstGeom prst="rect">
            <a:avLst/>
          </a:prstGeom>
          <a:noFill/>
          <a:ln>
            <a:noFill/>
          </a:ln>
        </p:spPr>
      </p:pic>
      <p:pic>
        <p:nvPicPr>
          <p:cNvPr id="897" name="Google Shape;897;p60" title="JORNADA_PAPAI TA AQUI_15_CONTE HISTORIAS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686725" y="360000"/>
            <a:ext cx="1823573" cy="1823573"/>
          </a:xfrm>
          <a:prstGeom prst="rect">
            <a:avLst/>
          </a:prstGeom>
          <a:noFill/>
          <a:ln>
            <a:noFill/>
          </a:ln>
        </p:spPr>
      </p:pic>
      <p:sp>
        <p:nvSpPr>
          <p:cNvPr id="898" name="Google Shape;898;p60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99" name="Google Shape;899;p60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8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03" name="Shape 9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04" name="Google Shape;904;p61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757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05" name="Google Shape;905;p61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701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06" name="Google Shape;906;p61"/>
          <p:cNvSpPr txBox="1"/>
          <p:nvPr/>
        </p:nvSpPr>
        <p:spPr>
          <a:xfrm>
            <a:off x="366125" y="2183575"/>
            <a:ext cx="1721100" cy="18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CARD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LEGENDA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VÍDEO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+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FIGURINHA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07" name="Google Shape;907;p61"/>
          <p:cNvSpPr txBox="1"/>
          <p:nvPr/>
        </p:nvSpPr>
        <p:spPr>
          <a:xfrm>
            <a:off x="6394025" y="360000"/>
            <a:ext cx="2382600" cy="156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DIA 8</a:t>
            </a:r>
            <a:endParaRPr b="1" i="0" sz="11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NÃO TENHA VERGONHA DE SE EMOCIONAR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Você já reparou que desde que a gente é pequeno a gente aprende a ser um homem forte e brabo.</a:t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t/>
            </a:r>
            <a:endParaRPr b="0" i="0" sz="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Arial"/>
              <a:buNone/>
            </a:pPr>
            <a:r>
              <a:rPr b="0" i="0" lang="pt-BR" sz="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 pouca gente ensina aos homens sobre sentimentos?</a:t>
            </a:r>
            <a:endParaRPr b="1" i="0" sz="11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908" name="Google Shape;908;p6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898438" y="2381375"/>
            <a:ext cx="1425324" cy="1318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909" name="Google Shape;909;p61" title="NAO TENHA VERGONHA.mp4">
            <a:hlinkClick r:id="rId6"/>
          </p:cNvPr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575775" y="360000"/>
            <a:ext cx="1619225" cy="2878594"/>
          </a:xfrm>
          <a:prstGeom prst="rect">
            <a:avLst/>
          </a:prstGeom>
          <a:noFill/>
          <a:ln>
            <a:noFill/>
          </a:ln>
        </p:spPr>
      </p:pic>
      <p:pic>
        <p:nvPicPr>
          <p:cNvPr id="910" name="Google Shape;910;p61" title="JORNADA_PAPAI TA AQUI_16_NAO TENHA VERGONHA.png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704963" y="360000"/>
            <a:ext cx="1812277" cy="1812277"/>
          </a:xfrm>
          <a:prstGeom prst="rect">
            <a:avLst/>
          </a:prstGeom>
          <a:noFill/>
          <a:ln>
            <a:noFill/>
          </a:ln>
        </p:spPr>
      </p:pic>
      <p:sp>
        <p:nvSpPr>
          <p:cNvPr id="911" name="Google Shape;911;p61"/>
          <p:cNvSpPr txBox="1"/>
          <p:nvPr/>
        </p:nvSpPr>
        <p:spPr>
          <a:xfrm>
            <a:off x="366125" y="1237200"/>
            <a:ext cx="1721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8 MENSAGENS ZAP</a:t>
            </a:r>
            <a:endParaRPr b="0" i="0" sz="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8 disparos de conteúdo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= 2 x / semana</a:t>
            </a:r>
            <a:endParaRPr b="0" i="0" sz="6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4 semanas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12" name="Google Shape;912;p61"/>
          <p:cNvSpPr txBox="1"/>
          <p:nvPr/>
        </p:nvSpPr>
        <p:spPr>
          <a:xfrm>
            <a:off x="366125" y="360000"/>
            <a:ext cx="24636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JORNADA 2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rPr b="0" i="0" lang="pt-BR" sz="17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"Pai Presente"</a:t>
            </a:r>
            <a:endParaRPr b="0" i="0" sz="17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PROGRAMA ESCOLHIDO</a:t>
            </a:r>
            <a:endParaRPr b="1" i="0" sz="15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916" name="Shape 9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7" name="Google Shape;917;p62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Dicas para as rodas de conversa</a:t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21" name="Shape 9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U95-Logo-horizontal_PRETO-02.png" id="922" name="Google Shape;922;p63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499582" y="490292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23" name="Google Shape;923;p6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3993906" y="4914358"/>
            <a:ext cx="440182" cy="106544"/>
          </a:xfrm>
          <a:prstGeom prst="rect">
            <a:avLst/>
          </a:prstGeom>
          <a:noFill/>
          <a:ln>
            <a:noFill/>
          </a:ln>
        </p:spPr>
      </p:pic>
      <p:sp>
        <p:nvSpPr>
          <p:cNvPr id="924" name="Google Shape;924;p63"/>
          <p:cNvSpPr txBox="1"/>
          <p:nvPr/>
        </p:nvSpPr>
        <p:spPr>
          <a:xfrm>
            <a:off x="817225" y="588600"/>
            <a:ext cx="3557400" cy="409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635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1: PLANEJAMENTO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Agenda, duração, recursos, materiais de apoio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2: DIVULGAÇÃO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Convites, panfletos com antecedência - explique brevemente os temas que serão abordados e a importância da participação dos pais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3: ESTRUTURA DA RODA DE CONVERSA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Cadeiras em círculo para promover a interação e o diálogo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Introdução sobre o propósito do encontro e a importância dos temas em discussão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Regras básicas</a:t>
            </a:r>
            <a:endParaRPr b="0" i="0" sz="1200" u="none" cap="none" strike="noStrike">
              <a:solidFill>
                <a:schemeClr val="lt1"/>
              </a:solidFill>
              <a:highlight>
                <a:srgbClr val="FFFF00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500"/>
              <a:buFont typeface="Arial"/>
              <a:buNone/>
            </a:pPr>
            <a:r>
              <a:t/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925" name="Google Shape;925;p63"/>
          <p:cNvSpPr txBox="1"/>
          <p:nvPr/>
        </p:nvSpPr>
        <p:spPr>
          <a:xfrm>
            <a:off x="4797300" y="533400"/>
            <a:ext cx="3557400" cy="362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4: ABORDAGEM DO TEMA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Reflexão, dados e importância do tema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1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5: DIÁLOGO E TROCA DE EXPERIÊNCIAS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Participação ativa dos pais - troca de experiências, dúvidas, desafios e práticas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6: ENCERRAMENTO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Resumo dos principais pontos discutidos e das conclusões 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Agradecimento</a:t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635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PASSO 7: AVALIAÇÃO E CONTINUIDADE</a:t>
            </a:r>
            <a:endParaRPr b="1" i="0" sz="12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200"/>
              </a:spcBef>
              <a:spcAft>
                <a:spcPts val="20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1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F</a:t>
            </a:r>
            <a:r>
              <a:rPr b="0" i="0" lang="pt-BR" sz="1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eedback dos pais e ajustes nas dinâmicas</a:t>
            </a:r>
            <a:endParaRPr b="0" i="0" sz="15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929" name="Shape 9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0" name="Google Shape;930;p64"/>
          <p:cNvSpPr txBox="1"/>
          <p:nvPr/>
        </p:nvSpPr>
        <p:spPr>
          <a:xfrm>
            <a:off x="366125" y="1924025"/>
            <a:ext cx="8410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Por onde começar?</a:t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931" name="Google Shape;931;p64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32" name="Google Shape;932;p64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65"/>
          <p:cNvSpPr txBox="1"/>
          <p:nvPr/>
        </p:nvSpPr>
        <p:spPr>
          <a:xfrm>
            <a:off x="1114800" y="1110425"/>
            <a:ext cx="6972000" cy="36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b="1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PARA IMPLEMENTAR, RECOMENDAMOS:</a:t>
            </a:r>
            <a:endParaRPr b="1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1 - começar pela definição de um </a:t>
            </a:r>
            <a:r>
              <a:rPr b="0" i="0" lang="pt-BR" sz="14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do grupo de servidores</a:t>
            </a: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- que irão compartilhar o conteúdo com os pais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2- definir o </a:t>
            </a:r>
            <a:r>
              <a:rPr b="0" i="0" lang="pt-BR" sz="14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calendário</a:t>
            </a:r>
            <a:endParaRPr b="0" i="0" sz="14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3 - fazer a  </a:t>
            </a:r>
            <a:r>
              <a:rPr b="0" i="0" lang="pt-BR" sz="14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reunião de sensibilização</a:t>
            </a: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com esses servidores; e instrumentalizá-los para compartilharem os conteúdos com os pais</a:t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4 - </a:t>
            </a:r>
            <a:r>
              <a:rPr b="0" i="0" lang="pt-BR" sz="14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compartilhar</a:t>
            </a:r>
            <a:r>
              <a:rPr b="0" i="0" lang="pt-BR" sz="14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 o conteúdo digital </a:t>
            </a:r>
            <a:r>
              <a:rPr b="0" i="0" lang="pt-BR" sz="1400" u="none" cap="none" strike="noStrike">
                <a:solidFill>
                  <a:schemeClr val="lt1"/>
                </a:solidFill>
                <a:highlight>
                  <a:schemeClr val="accent6"/>
                </a:highlight>
                <a:latin typeface="Nunito"/>
                <a:ea typeface="Nunito"/>
                <a:cs typeface="Nunito"/>
                <a:sym typeface="Nunito"/>
              </a:rPr>
              <a:t>com os servidores</a:t>
            </a:r>
            <a:endParaRPr b="0" i="0" sz="14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38" name="Google Shape;938;p65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39" name="Google Shape;939;p65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43" name="Shape 9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4" name="Google Shape;944;p66"/>
          <p:cNvSpPr txBox="1"/>
          <p:nvPr/>
        </p:nvSpPr>
        <p:spPr>
          <a:xfrm>
            <a:off x="1086000" y="1606325"/>
            <a:ext cx="6972000" cy="1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Quais são os possíveis grandes transmissores de conteúdos para os homens no município?</a:t>
            </a:r>
            <a:endParaRPr b="0" i="0" sz="3500" u="none" cap="none" strike="noStrike">
              <a:solidFill>
                <a:srgbClr val="A6CE39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45" name="Google Shape;945;p66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46" name="Google Shape;946;p66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50" name="Shape 9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" name="Google Shape;951;p67"/>
          <p:cNvSpPr txBox="1"/>
          <p:nvPr/>
        </p:nvSpPr>
        <p:spPr>
          <a:xfrm>
            <a:off x="1561650" y="1606325"/>
            <a:ext cx="6020700" cy="1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Quais grupos de servidores</a:t>
            </a:r>
            <a:endParaRPr b="1" i="0" sz="35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irão compartilhar os</a:t>
            </a:r>
            <a:endParaRPr b="1" i="0" sz="35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conteúdos com os pais?</a:t>
            </a:r>
            <a:endParaRPr b="0" i="0" sz="3500" u="none" cap="none" strike="noStrike">
              <a:solidFill>
                <a:srgbClr val="A6CE39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52" name="Google Shape;952;p67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53" name="Google Shape;953;p67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57" name="Shape 9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8" name="Google Shape;958;p68"/>
          <p:cNvSpPr txBox="1"/>
          <p:nvPr/>
        </p:nvSpPr>
        <p:spPr>
          <a:xfrm>
            <a:off x="750600" y="1938450"/>
            <a:ext cx="7642800" cy="13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Quando podemos sensibilizar</a:t>
            </a:r>
            <a:endParaRPr b="1" i="0" sz="35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e instrumentalizar esses servidores?</a:t>
            </a:r>
            <a:endParaRPr b="0" i="0" sz="3500" u="none" cap="none" strike="noStrike">
              <a:solidFill>
                <a:srgbClr val="A6CE39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59" name="Google Shape;959;p68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60" name="Google Shape;960;p68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69"/>
          <p:cNvSpPr txBox="1"/>
          <p:nvPr/>
        </p:nvSpPr>
        <p:spPr>
          <a:xfrm>
            <a:off x="1958400" y="1628700"/>
            <a:ext cx="5227200" cy="196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Quando podemos iniciar</a:t>
            </a:r>
            <a:endParaRPr b="1" i="0" sz="3500" u="none" cap="none" strike="noStrike">
              <a:solidFill>
                <a:srgbClr val="A6CE39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500"/>
              <a:buFont typeface="Arial"/>
              <a:buNone/>
            </a:pPr>
            <a:r>
              <a:rPr b="1" i="0" lang="pt-BR" sz="3500" u="none" cap="none" strike="noStrike">
                <a:solidFill>
                  <a:srgbClr val="A6CE39"/>
                </a:solidFill>
                <a:latin typeface="Nunito"/>
                <a:ea typeface="Nunito"/>
                <a:cs typeface="Nunito"/>
                <a:sym typeface="Nunito"/>
              </a:rPr>
              <a:t>o compartilhamento de conteúdo com os pais?</a:t>
            </a:r>
            <a:endParaRPr b="0" i="0" sz="3500" u="none" cap="none" strike="noStrike">
              <a:solidFill>
                <a:srgbClr val="A6CE39"/>
              </a:solidFill>
              <a:highlight>
                <a:schemeClr val="accent6"/>
              </a:highlight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U95-Logo-horizontal_PRETO-02.png" id="966" name="Google Shape;966;p69"/>
          <p:cNvPicPr preferRelativeResize="0"/>
          <p:nvPr/>
        </p:nvPicPr>
        <p:blipFill rotWithShape="1">
          <a:blip r:embed="rId3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967" name="Google Shape;967;p69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7"/>
          <p:cNvSpPr txBox="1"/>
          <p:nvPr/>
        </p:nvSpPr>
        <p:spPr>
          <a:xfrm>
            <a:off x="1598550" y="1579475"/>
            <a:ext cx="5946900" cy="201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pt-BR" sz="20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Ao disponibilizar tecnologias pedagógicas desenvolvidas por teóricos especializados e testadas pela comunidade, os municípios incluem em seus programas e secretarias ações desenhadas para somarem com o plano institucional já existente e trazerem resultados a curto prazo.</a:t>
            </a:r>
            <a:endParaRPr b="0" i="0" sz="20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48" name="Google Shape;248;p7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49" name="Google Shape;249;p7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971" name="Shape 9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" name="Google Shape;972;p70"/>
          <p:cNvSpPr txBox="1"/>
          <p:nvPr/>
        </p:nvSpPr>
        <p:spPr>
          <a:xfrm>
            <a:off x="1165800" y="1924025"/>
            <a:ext cx="68124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ANEXO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tutorial de como distribuir o conteúdo via WhatsApp</a:t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973" name="Google Shape;973;p70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74" name="Google Shape;974;p70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71"/>
          <p:cNvSpPr txBox="1"/>
          <p:nvPr/>
        </p:nvSpPr>
        <p:spPr>
          <a:xfrm>
            <a:off x="366125" y="1787225"/>
            <a:ext cx="2463600" cy="160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pt-BR" sz="2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Tutorial de distribuição das Jornadas pelo WhatsApp</a:t>
            </a:r>
            <a:endParaRPr b="0" i="0" sz="2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81" name="Google Shape;981;p71"/>
          <p:cNvSpPr/>
          <p:nvPr/>
        </p:nvSpPr>
        <p:spPr>
          <a:xfrm flipH="1">
            <a:off x="3810000" y="0"/>
            <a:ext cx="5334000" cy="51753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82" name="Google Shape;982;p71"/>
          <p:cNvSpPr txBox="1"/>
          <p:nvPr/>
        </p:nvSpPr>
        <p:spPr>
          <a:xfrm>
            <a:off x="4370475" y="371075"/>
            <a:ext cx="4406100" cy="45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unito"/>
              <a:buAutoNum type="arabicPeriod"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ELEGER RESPONSÁVEL 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unito"/>
              <a:buAutoNum type="arabicPeriod"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ENTRAR NO SITE E BAIXAR OS CONTEÚDOS EM UM COMPUTADOR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unito"/>
              <a:buAutoNum type="arabicPeriod"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SUBIR OS CONTEÚDOS NO WHATSAPP VERSÃO WEB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Font typeface="Nunito"/>
              <a:buAutoNum type="arabicPeriod"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COMPARTILHAR A JORNADA COM OS SERVIDORES QUE IRÃO TRANSMITI-LAS AOS PAIS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983" name="Google Shape;983;p71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84" name="Google Shape;984;p7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72"/>
          <p:cNvSpPr txBox="1"/>
          <p:nvPr/>
        </p:nvSpPr>
        <p:spPr>
          <a:xfrm>
            <a:off x="366125" y="2064275"/>
            <a:ext cx="3245100" cy="86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1. ELEGER RESPONSÁVEL </a:t>
            </a:r>
            <a:endParaRPr b="0" i="0" sz="2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991" name="Google Shape;991;p72"/>
          <p:cNvSpPr/>
          <p:nvPr/>
        </p:nvSpPr>
        <p:spPr>
          <a:xfrm flipH="1">
            <a:off x="3810000" y="0"/>
            <a:ext cx="53340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2" name="Google Shape;992;p72"/>
          <p:cNvSpPr txBox="1"/>
          <p:nvPr/>
        </p:nvSpPr>
        <p:spPr>
          <a:xfrm>
            <a:off x="4572000" y="1818000"/>
            <a:ext cx="42045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Eleger um responsável para liderar um grupo, ou lista de transmissão de WhatsApp com os servidores envolvidos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993" name="Google Shape;993;p72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994" name="Google Shape;994;p7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999" name="Shape 9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Google Shape;1000;p73"/>
          <p:cNvSpPr txBox="1"/>
          <p:nvPr/>
        </p:nvSpPr>
        <p:spPr>
          <a:xfrm>
            <a:off x="366125" y="1818000"/>
            <a:ext cx="32451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2. ENTRAR NO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SITE E BAIXAR OS CONTEÚDOS EM UM COMPUTADOR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01" name="Google Shape;1001;p73"/>
          <p:cNvSpPr/>
          <p:nvPr/>
        </p:nvSpPr>
        <p:spPr>
          <a:xfrm flipH="1">
            <a:off x="3810000" y="0"/>
            <a:ext cx="53340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02" name="Google Shape;1002;p73"/>
          <p:cNvSpPr txBox="1"/>
          <p:nvPr/>
        </p:nvSpPr>
        <p:spPr>
          <a:xfrm>
            <a:off x="4572000" y="655925"/>
            <a:ext cx="4204500" cy="386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entre no site do Pé de Infância, </a:t>
            </a:r>
            <a:r>
              <a:rPr b="1" i="0" lang="pt-BR" sz="1700" u="sng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www.pedeinfância123.com.br</a:t>
            </a:r>
            <a:r>
              <a:rPr b="1" i="0" lang="pt-BR" sz="17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,</a:t>
            </a:r>
            <a:endParaRPr b="1" i="0" sz="1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clique na caixa de ferramentas Papai Tá Aqui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clique no botão baixar jornada de whatsapp e instagram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selecione e clique no folder da jornada que deseja baixar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 faça download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i="0" lang="pt-BR" sz="1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* o folder selecionado será compactado e baixado no seu computador</a:t>
            </a:r>
            <a:endParaRPr b="1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1003" name="Google Shape;1003;p73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04" name="Google Shape;1004;p73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0" name="Google Shape;1010;p74"/>
          <p:cNvGrpSpPr/>
          <p:nvPr/>
        </p:nvGrpSpPr>
        <p:grpSpPr>
          <a:xfrm>
            <a:off x="3075630" y="359990"/>
            <a:ext cx="2277524" cy="4455334"/>
            <a:chOff x="366125" y="-818700"/>
            <a:chExt cx="2880026" cy="5633958"/>
          </a:xfrm>
        </p:grpSpPr>
        <p:pic>
          <p:nvPicPr>
            <p:cNvPr id="1011" name="Google Shape;1011;p74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366125" y="3877278"/>
              <a:ext cx="2880026" cy="937980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2" name="Google Shape;1012;p74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66125" y="2650336"/>
              <a:ext cx="2880026" cy="141751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3" name="Google Shape;1013;p74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366125" y="1462516"/>
              <a:ext cx="2880026" cy="1459706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4" name="Google Shape;1014;p74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366125" y="188825"/>
              <a:ext cx="2880026" cy="14526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15" name="Google Shape;1015;p74"/>
            <p:cNvPicPr preferRelativeResize="0"/>
            <p:nvPr/>
          </p:nvPicPr>
          <p:blipFill rotWithShape="1">
            <a:blip r:embed="rId7">
              <a:alphaModFix/>
            </a:blip>
            <a:srcRect b="2892" l="0" r="0" t="0"/>
            <a:stretch/>
          </p:blipFill>
          <p:spPr>
            <a:xfrm>
              <a:off x="366125" y="-818700"/>
              <a:ext cx="2880026" cy="1417524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016" name="Google Shape;1016;p7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5797200" y="360000"/>
            <a:ext cx="2979490" cy="4455324"/>
          </a:xfrm>
          <a:prstGeom prst="rect">
            <a:avLst/>
          </a:prstGeom>
          <a:noFill/>
          <a:ln>
            <a:noFill/>
          </a:ln>
        </p:spPr>
      </p:pic>
      <p:sp>
        <p:nvSpPr>
          <p:cNvPr id="1017" name="Google Shape;1017;p74"/>
          <p:cNvSpPr txBox="1"/>
          <p:nvPr/>
        </p:nvSpPr>
        <p:spPr>
          <a:xfrm>
            <a:off x="366125" y="360000"/>
            <a:ext cx="17211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2.1 entre no site do Pé de Infância, </a:t>
            </a:r>
            <a:r>
              <a:rPr b="0" i="0" lang="pt-BR" sz="800" u="sng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www.pedeinfância123.com.br</a:t>
            </a: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,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2.2 clique na caixa de ferramentas Papai Tá Aqui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2.3 clique no botão baixar jornada de whatsapp e instagram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18" name="Google Shape;1018;p74"/>
          <p:cNvSpPr/>
          <p:nvPr/>
        </p:nvSpPr>
        <p:spPr>
          <a:xfrm>
            <a:off x="2884425" y="3485375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9" name="Google Shape;1019;p74"/>
          <p:cNvSpPr/>
          <p:nvPr/>
        </p:nvSpPr>
        <p:spPr>
          <a:xfrm>
            <a:off x="7767575" y="3955275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20" name="Google Shape;1020;p74"/>
          <p:cNvSpPr/>
          <p:nvPr/>
        </p:nvSpPr>
        <p:spPr>
          <a:xfrm>
            <a:off x="8091775" y="4032231"/>
            <a:ext cx="272400" cy="248700"/>
          </a:xfrm>
          <a:prstGeom prst="ellipse">
            <a:avLst/>
          </a:prstGeom>
          <a:noFill/>
          <a:ln cap="flat" cmpd="sng" w="28575">
            <a:solidFill>
              <a:srgbClr val="E045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-ALMA--RGB-preto.png" id="1021" name="Google Shape;1021;p74"/>
          <p:cNvPicPr preferRelativeResize="0"/>
          <p:nvPr/>
        </p:nvPicPr>
        <p:blipFill rotWithShape="1">
          <a:blip r:embed="rId10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22" name="Google Shape;1022;p74"/>
          <p:cNvPicPr preferRelativeResize="0"/>
          <p:nvPr/>
        </p:nvPicPr>
        <p:blipFill rotWithShape="1">
          <a:blip r:embed="rId11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75"/>
          <p:cNvSpPr txBox="1"/>
          <p:nvPr/>
        </p:nvSpPr>
        <p:spPr>
          <a:xfrm>
            <a:off x="366125" y="360000"/>
            <a:ext cx="17211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2.4 selecione e clique no folder da jornada que deseja baixar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* o folder selecionado será compactado e baixado no seu computador </a:t>
            </a:r>
            <a:endParaRPr b="0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029" name="Google Shape;1029;p75"/>
          <p:cNvGrpSpPr/>
          <p:nvPr/>
        </p:nvGrpSpPr>
        <p:grpSpPr>
          <a:xfrm>
            <a:off x="2829775" y="351450"/>
            <a:ext cx="1524001" cy="2278876"/>
            <a:chOff x="2087225" y="1470563"/>
            <a:chExt cx="1524001" cy="2278876"/>
          </a:xfrm>
        </p:grpSpPr>
        <p:pic>
          <p:nvPicPr>
            <p:cNvPr id="1030" name="Google Shape;1030;p75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087225" y="1470563"/>
              <a:ext cx="1524001" cy="227887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31" name="Google Shape;1031;p75"/>
            <p:cNvSpPr/>
            <p:nvPr/>
          </p:nvSpPr>
          <p:spPr>
            <a:xfrm>
              <a:off x="3095066" y="3309529"/>
              <a:ext cx="195900" cy="2058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E0454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32" name="Google Shape;1032;p75"/>
            <p:cNvSpPr/>
            <p:nvPr/>
          </p:nvSpPr>
          <p:spPr>
            <a:xfrm>
              <a:off x="3260893" y="3348891"/>
              <a:ext cx="139200" cy="127200"/>
            </a:xfrm>
            <a:prstGeom prst="ellipse">
              <a:avLst/>
            </a:prstGeom>
            <a:noFill/>
            <a:ln cap="flat" cmpd="sng" w="28575">
              <a:solidFill>
                <a:srgbClr val="E045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33" name="Google Shape;1033;p75"/>
          <p:cNvPicPr preferRelativeResize="0"/>
          <p:nvPr/>
        </p:nvPicPr>
        <p:blipFill rotWithShape="1">
          <a:blip r:embed="rId4">
            <a:alphaModFix/>
          </a:blip>
          <a:srcRect b="22546" l="0" r="0" t="0"/>
          <a:stretch/>
        </p:blipFill>
        <p:spPr>
          <a:xfrm>
            <a:off x="5017175" y="360000"/>
            <a:ext cx="3759524" cy="1158755"/>
          </a:xfrm>
          <a:prstGeom prst="rect">
            <a:avLst/>
          </a:prstGeom>
          <a:noFill/>
          <a:ln>
            <a:noFill/>
          </a:ln>
        </p:spPr>
      </p:pic>
      <p:sp>
        <p:nvSpPr>
          <p:cNvPr id="1034" name="Google Shape;1034;p75"/>
          <p:cNvSpPr/>
          <p:nvPr/>
        </p:nvSpPr>
        <p:spPr>
          <a:xfrm>
            <a:off x="4493925" y="60271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35" name="Google Shape;1035;p75"/>
          <p:cNvSpPr/>
          <p:nvPr/>
        </p:nvSpPr>
        <p:spPr>
          <a:xfrm rot="5400000">
            <a:off x="6662500" y="175024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36" name="Google Shape;1036;p7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017175" y="2384318"/>
            <a:ext cx="3759525" cy="1869213"/>
          </a:xfrm>
          <a:prstGeom prst="rect">
            <a:avLst/>
          </a:prstGeom>
          <a:noFill/>
          <a:ln>
            <a:noFill/>
          </a:ln>
        </p:spPr>
      </p:pic>
      <p:sp>
        <p:nvSpPr>
          <p:cNvPr id="1037" name="Google Shape;1037;p75"/>
          <p:cNvSpPr/>
          <p:nvPr/>
        </p:nvSpPr>
        <p:spPr>
          <a:xfrm rot="5400000">
            <a:off x="8239866" y="1028954"/>
            <a:ext cx="195900" cy="2058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-ALMA--RGB-preto.png" id="1038" name="Google Shape;1038;p75"/>
          <p:cNvPicPr preferRelativeResize="0"/>
          <p:nvPr/>
        </p:nvPicPr>
        <p:blipFill rotWithShape="1">
          <a:blip r:embed="rId6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39" name="Google Shape;1039;p75"/>
          <p:cNvPicPr preferRelativeResize="0"/>
          <p:nvPr/>
        </p:nvPicPr>
        <p:blipFill rotWithShape="1">
          <a:blip r:embed="rId7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76"/>
          <p:cNvSpPr txBox="1"/>
          <p:nvPr/>
        </p:nvSpPr>
        <p:spPr>
          <a:xfrm>
            <a:off x="366125" y="1840350"/>
            <a:ext cx="3245100" cy="15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3. SUBIR OS CONTEÚDOS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NO WHATSAPP VERSÃO WEB</a:t>
            </a:r>
            <a:endParaRPr b="0" i="0" sz="2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046" name="Google Shape;1046;p76"/>
          <p:cNvSpPr/>
          <p:nvPr/>
        </p:nvSpPr>
        <p:spPr>
          <a:xfrm flipH="1">
            <a:off x="3810000" y="0"/>
            <a:ext cx="53340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47" name="Google Shape;1047;p76"/>
          <p:cNvSpPr txBox="1"/>
          <p:nvPr/>
        </p:nvSpPr>
        <p:spPr>
          <a:xfrm>
            <a:off x="4572000" y="360000"/>
            <a:ext cx="4204500" cy="454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2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descompacte o arquivo baixado no seu computador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pt-BR" sz="1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* a jornada ficará disponível no seu computador, dentro de um folder com subfolders dia a dia</a:t>
            </a:r>
            <a:endParaRPr b="1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abra o WhatsApp WEB e inicie uma conversa com você mesmo ou crie um grupo com um membro da sua equipe;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unito"/>
              <a:buAutoNum type="arabicPeriod"/>
            </a:pPr>
            <a:r>
              <a:rPr b="1" i="0" lang="pt-BR" sz="20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dia a dia vá selecionando os arquivos na ordem sugerida e compartilhe os mesmos na conversa</a:t>
            </a:r>
            <a:endParaRPr b="1" i="0" sz="2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Antes de iniciar o envio de cada dia, mande a Mensagem: 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*---------DIA X—-------*</a:t>
            </a:r>
            <a:endParaRPr b="0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15000"/>
              </a:lnSpc>
              <a:spcBef>
                <a:spcPts val="2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Para que cada dia fique identificado. Os conteúdos estão organizados por dia no site.  Cada dia é composto por uma ou mais imagens/vídeos/áudio/figurinhas e de uma legenda.</a:t>
            </a:r>
            <a:endParaRPr b="1" i="0" sz="10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1048" name="Google Shape;1048;p76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49" name="Google Shape;1049;p76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77"/>
          <p:cNvSpPr txBox="1"/>
          <p:nvPr/>
        </p:nvSpPr>
        <p:spPr>
          <a:xfrm>
            <a:off x="366125" y="360000"/>
            <a:ext cx="1721100" cy="1446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3.1 descompacte o arquivo baixado no seu computador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pt-BR" sz="6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* a jornada ficará disponível no seu computador, dentro de um folder com subfolders dia a dia</a:t>
            </a:r>
            <a:endParaRPr b="0" i="0" sz="6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3.2 abra o WhatsApp WEB e inicie uma conversa com você mesmo ou crie um grupo com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um membro da sua equipe;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56" name="Google Shape;1056;p77"/>
          <p:cNvSpPr/>
          <p:nvPr/>
        </p:nvSpPr>
        <p:spPr>
          <a:xfrm>
            <a:off x="4726850" y="242681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57" name="Google Shape;1057;p77"/>
          <p:cNvSpPr/>
          <p:nvPr/>
        </p:nvSpPr>
        <p:spPr>
          <a:xfrm rot="5400000">
            <a:off x="2884800" y="174574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058" name="Google Shape;1058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087225" y="850571"/>
            <a:ext cx="1721100" cy="85571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9" name="Google Shape;1059;p7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87101" y="2187824"/>
            <a:ext cx="2484899" cy="88059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60" name="Google Shape;1060;p77"/>
          <p:cNvGrpSpPr/>
          <p:nvPr/>
        </p:nvGrpSpPr>
        <p:grpSpPr>
          <a:xfrm>
            <a:off x="5334151" y="351459"/>
            <a:ext cx="2100194" cy="2089410"/>
            <a:chOff x="5334000" y="351450"/>
            <a:chExt cx="2429374" cy="2416900"/>
          </a:xfrm>
        </p:grpSpPr>
        <p:pic>
          <p:nvPicPr>
            <p:cNvPr id="1061" name="Google Shape;1061;p77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334000" y="351450"/>
              <a:ext cx="2429374" cy="2416900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2" name="Google Shape;1062;p77"/>
            <p:cNvSpPr/>
            <p:nvPr/>
          </p:nvSpPr>
          <p:spPr>
            <a:xfrm>
              <a:off x="6663525" y="369875"/>
              <a:ext cx="154800" cy="76200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63" name="Google Shape;1063;p77"/>
          <p:cNvSpPr txBox="1"/>
          <p:nvPr/>
        </p:nvSpPr>
        <p:spPr>
          <a:xfrm>
            <a:off x="6037350" y="2456100"/>
            <a:ext cx="402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OU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064" name="Google Shape;1064;p77"/>
          <p:cNvGrpSpPr/>
          <p:nvPr/>
        </p:nvGrpSpPr>
        <p:grpSpPr>
          <a:xfrm>
            <a:off x="6644500" y="2725825"/>
            <a:ext cx="2100199" cy="2100199"/>
            <a:chOff x="6037350" y="2725825"/>
            <a:chExt cx="2100199" cy="2100199"/>
          </a:xfrm>
        </p:grpSpPr>
        <p:pic>
          <p:nvPicPr>
            <p:cNvPr id="1065" name="Google Shape;1065;p77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037350" y="2725825"/>
              <a:ext cx="2100199" cy="210019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66" name="Google Shape;1066;p77"/>
            <p:cNvSpPr/>
            <p:nvPr/>
          </p:nvSpPr>
          <p:spPr>
            <a:xfrm>
              <a:off x="6260375" y="2974925"/>
              <a:ext cx="750300" cy="3564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67" name="Google Shape;1067;p77"/>
            <p:cNvSpPr/>
            <p:nvPr/>
          </p:nvSpPr>
          <p:spPr>
            <a:xfrm>
              <a:off x="6260375" y="3547075"/>
              <a:ext cx="750300" cy="12681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068" name="Google Shape;1068;p77"/>
          <p:cNvGrpSpPr/>
          <p:nvPr/>
        </p:nvGrpSpPr>
        <p:grpSpPr>
          <a:xfrm>
            <a:off x="5334000" y="2725825"/>
            <a:ext cx="1113180" cy="2089426"/>
            <a:chOff x="5334000" y="2725825"/>
            <a:chExt cx="1113180" cy="2089426"/>
          </a:xfrm>
        </p:grpSpPr>
        <p:pic>
          <p:nvPicPr>
            <p:cNvPr id="1069" name="Google Shape;1069;p77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334000" y="2725825"/>
              <a:ext cx="1113180" cy="2089426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70" name="Google Shape;1070;p77"/>
            <p:cNvSpPr/>
            <p:nvPr/>
          </p:nvSpPr>
          <p:spPr>
            <a:xfrm>
              <a:off x="5338775" y="3825875"/>
              <a:ext cx="295200" cy="61800"/>
            </a:xfrm>
            <a:prstGeom prst="rect">
              <a:avLst/>
            </a:prstGeom>
            <a:solidFill>
              <a:srgbClr val="F1F1F1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logos-ALMA--RGB-preto.png" id="1071" name="Google Shape;1071;p77"/>
          <p:cNvPicPr preferRelativeResize="0"/>
          <p:nvPr/>
        </p:nvPicPr>
        <p:blipFill rotWithShape="1">
          <a:blip r:embed="rId8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072" name="Google Shape;1072;p77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077" name="Shape 10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8" name="Google Shape;1078;p78"/>
          <p:cNvSpPr txBox="1"/>
          <p:nvPr/>
        </p:nvSpPr>
        <p:spPr>
          <a:xfrm>
            <a:off x="366125" y="360000"/>
            <a:ext cx="1721100" cy="25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3.3 dia a dia vá selecionando os arquivos na ordem sugerida e compartilhe os mesmos na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Antes de iniciar o envio de cada dia, mande a Mensagem: 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*---------DIA X—-------*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Para que cada dia fique identificado. Os conteúdos estão organizados por dia no site.  Cada dia é composto por uma ou mais imagens/vídeos/áudio/figurinhas e de uma legenda.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079" name="Google Shape;1079;p78"/>
          <p:cNvSpPr/>
          <p:nvPr/>
        </p:nvSpPr>
        <p:spPr>
          <a:xfrm>
            <a:off x="4726850" y="242681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0" name="Google Shape;1080;p78"/>
          <p:cNvSpPr txBox="1"/>
          <p:nvPr/>
        </p:nvSpPr>
        <p:spPr>
          <a:xfrm>
            <a:off x="6037350" y="2456100"/>
            <a:ext cx="402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OU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081" name="Google Shape;1081;p78"/>
          <p:cNvPicPr preferRelativeResize="0"/>
          <p:nvPr/>
        </p:nvPicPr>
        <p:blipFill rotWithShape="1">
          <a:blip r:embed="rId3">
            <a:alphaModFix/>
          </a:blip>
          <a:srcRect b="65178" l="0" r="54289" t="0"/>
          <a:stretch/>
        </p:blipFill>
        <p:spPr>
          <a:xfrm>
            <a:off x="5334000" y="359999"/>
            <a:ext cx="1523876" cy="627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82" name="Google Shape;1082;p78"/>
          <p:cNvGrpSpPr/>
          <p:nvPr/>
        </p:nvGrpSpPr>
        <p:grpSpPr>
          <a:xfrm>
            <a:off x="5334111" y="1177060"/>
            <a:ext cx="1721203" cy="1693306"/>
            <a:chOff x="2087225" y="1358950"/>
            <a:chExt cx="2484774" cy="2444501"/>
          </a:xfrm>
        </p:grpSpPr>
        <p:pic>
          <p:nvPicPr>
            <p:cNvPr id="1083" name="Google Shape;1083;p78"/>
            <p:cNvPicPr preferRelativeResize="0"/>
            <p:nvPr/>
          </p:nvPicPr>
          <p:blipFill rotWithShape="1">
            <a:blip r:embed="rId4">
              <a:alphaModFix/>
            </a:blip>
            <a:srcRect b="16823" l="46583" r="4925" t="19570"/>
            <a:stretch/>
          </p:blipFill>
          <p:spPr>
            <a:xfrm>
              <a:off x="2087225" y="1358950"/>
              <a:ext cx="2484774" cy="2444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4" name="Google Shape;1084;p78"/>
            <p:cNvSpPr/>
            <p:nvPr/>
          </p:nvSpPr>
          <p:spPr>
            <a:xfrm>
              <a:off x="2338300" y="1644775"/>
              <a:ext cx="698400" cy="855300"/>
            </a:xfrm>
            <a:prstGeom prst="rect">
              <a:avLst/>
            </a:prstGeom>
            <a:solidFill>
              <a:srgbClr val="EDEEE0">
                <a:alpha val="9607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85" name="Google Shape;1085;p78"/>
            <p:cNvSpPr/>
            <p:nvPr/>
          </p:nvSpPr>
          <p:spPr>
            <a:xfrm>
              <a:off x="2338300" y="2668225"/>
              <a:ext cx="698400" cy="1101900"/>
            </a:xfrm>
            <a:prstGeom prst="rect">
              <a:avLst/>
            </a:prstGeom>
            <a:solidFill>
              <a:srgbClr val="EDEEE0">
                <a:alpha val="9607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id="1086" name="Google Shape;1086;p7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87225" y="360000"/>
            <a:ext cx="2484776" cy="249006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87" name="Google Shape;1087;p78"/>
          <p:cNvGrpSpPr/>
          <p:nvPr/>
        </p:nvGrpSpPr>
        <p:grpSpPr>
          <a:xfrm>
            <a:off x="2087225" y="805475"/>
            <a:ext cx="2484775" cy="2462504"/>
            <a:chOff x="2087225" y="805475"/>
            <a:chExt cx="2484775" cy="2462504"/>
          </a:xfrm>
        </p:grpSpPr>
        <p:pic>
          <p:nvPicPr>
            <p:cNvPr id="1088" name="Google Shape;1088;p78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2087225" y="805475"/>
              <a:ext cx="2484775" cy="2462504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89" name="Google Shape;1089;p78"/>
            <p:cNvSpPr/>
            <p:nvPr/>
          </p:nvSpPr>
          <p:spPr>
            <a:xfrm>
              <a:off x="2336800" y="1099350"/>
              <a:ext cx="719100" cy="4215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0" name="Google Shape;1090;p78"/>
            <p:cNvSpPr/>
            <p:nvPr/>
          </p:nvSpPr>
          <p:spPr>
            <a:xfrm>
              <a:off x="2336800" y="1747050"/>
              <a:ext cx="719100" cy="14724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1091" name="Google Shape;1091;p78"/>
          <p:cNvSpPr txBox="1"/>
          <p:nvPr/>
        </p:nvSpPr>
        <p:spPr>
          <a:xfrm>
            <a:off x="7157275" y="2696500"/>
            <a:ext cx="1721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arraste o arquivo para área da conversa ou selecione o ícone + para inserir imagens ou vídeos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092" name="Google Shape;1092;p78"/>
          <p:cNvGrpSpPr/>
          <p:nvPr/>
        </p:nvGrpSpPr>
        <p:grpSpPr>
          <a:xfrm>
            <a:off x="5334197" y="3059966"/>
            <a:ext cx="1708406" cy="1724248"/>
            <a:chOff x="5344930" y="3059933"/>
            <a:chExt cx="1697542" cy="1713283"/>
          </a:xfrm>
        </p:grpSpPr>
        <p:pic>
          <p:nvPicPr>
            <p:cNvPr id="1093" name="Google Shape;1093;p78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5344930" y="3059933"/>
              <a:ext cx="1697542" cy="16931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094" name="Google Shape;1094;p78"/>
            <p:cNvPicPr preferRelativeResize="0"/>
            <p:nvPr/>
          </p:nvPicPr>
          <p:blipFill rotWithShape="1">
            <a:blip r:embed="rId8">
              <a:alphaModFix/>
            </a:blip>
            <a:srcRect b="0" l="0" r="0" t="0"/>
            <a:stretch/>
          </p:blipFill>
          <p:spPr>
            <a:xfrm>
              <a:off x="6047245" y="4666125"/>
              <a:ext cx="69950" cy="86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095" name="Google Shape;1095;p78"/>
            <p:cNvSpPr/>
            <p:nvPr/>
          </p:nvSpPr>
          <p:spPr>
            <a:xfrm>
              <a:off x="5515800" y="3250600"/>
              <a:ext cx="496800" cy="8859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6" name="Google Shape;1096;p78"/>
            <p:cNvSpPr/>
            <p:nvPr/>
          </p:nvSpPr>
          <p:spPr>
            <a:xfrm>
              <a:off x="5515800" y="4315025"/>
              <a:ext cx="496800" cy="4287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7" name="Google Shape;1097;p78"/>
            <p:cNvSpPr/>
            <p:nvPr/>
          </p:nvSpPr>
          <p:spPr>
            <a:xfrm rot="10800000">
              <a:off x="6394016" y="4268866"/>
              <a:ext cx="195900" cy="2058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E0454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098" name="Google Shape;1098;p78"/>
            <p:cNvSpPr/>
            <p:nvPr/>
          </p:nvSpPr>
          <p:spPr>
            <a:xfrm>
              <a:off x="6012618" y="4646016"/>
              <a:ext cx="139200" cy="127200"/>
            </a:xfrm>
            <a:prstGeom prst="ellipse">
              <a:avLst/>
            </a:prstGeom>
            <a:noFill/>
            <a:ln cap="flat" cmpd="sng" w="28575">
              <a:solidFill>
                <a:srgbClr val="E045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logos-ALMA--RGB-preto.png" id="1099" name="Google Shape;1099;p78"/>
          <p:cNvPicPr preferRelativeResize="0"/>
          <p:nvPr/>
        </p:nvPicPr>
        <p:blipFill rotWithShape="1">
          <a:blip r:embed="rId9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00" name="Google Shape;1100;p78"/>
          <p:cNvPicPr preferRelativeResize="0"/>
          <p:nvPr/>
        </p:nvPicPr>
        <p:blipFill rotWithShape="1">
          <a:blip r:embed="rId10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05" name="Shape 1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6" name="Google Shape;1106;p79"/>
          <p:cNvSpPr txBox="1"/>
          <p:nvPr/>
        </p:nvSpPr>
        <p:spPr>
          <a:xfrm>
            <a:off x="366125" y="360000"/>
            <a:ext cx="1721100" cy="67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3.3 dia a dia vá selecionando os arquivos na ordem sugerida e compartilhe os mesmos na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07" name="Google Shape;1107;p79"/>
          <p:cNvSpPr/>
          <p:nvPr/>
        </p:nvSpPr>
        <p:spPr>
          <a:xfrm>
            <a:off x="4051125" y="2426813"/>
            <a:ext cx="383100" cy="4026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E0454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" name="Google Shape;1108;p79"/>
          <p:cNvSpPr txBox="1"/>
          <p:nvPr/>
        </p:nvSpPr>
        <p:spPr>
          <a:xfrm>
            <a:off x="2790575" y="2456100"/>
            <a:ext cx="4026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OU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109" name="Google Shape;1109;p79"/>
          <p:cNvPicPr preferRelativeResize="0"/>
          <p:nvPr/>
        </p:nvPicPr>
        <p:blipFill rotWithShape="1">
          <a:blip r:embed="rId3">
            <a:alphaModFix/>
          </a:blip>
          <a:srcRect b="65178" l="0" r="54289" t="0"/>
          <a:stretch/>
        </p:blipFill>
        <p:spPr>
          <a:xfrm>
            <a:off x="2087225" y="359999"/>
            <a:ext cx="1523876" cy="6275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10" name="Google Shape;1110;p79"/>
          <p:cNvGrpSpPr/>
          <p:nvPr/>
        </p:nvGrpSpPr>
        <p:grpSpPr>
          <a:xfrm>
            <a:off x="2087336" y="1177060"/>
            <a:ext cx="1721203" cy="1693306"/>
            <a:chOff x="2087225" y="1358950"/>
            <a:chExt cx="2484774" cy="2444501"/>
          </a:xfrm>
        </p:grpSpPr>
        <p:pic>
          <p:nvPicPr>
            <p:cNvPr id="1111" name="Google Shape;1111;p79"/>
            <p:cNvPicPr preferRelativeResize="0"/>
            <p:nvPr/>
          </p:nvPicPr>
          <p:blipFill rotWithShape="1">
            <a:blip r:embed="rId4">
              <a:alphaModFix/>
            </a:blip>
            <a:srcRect b="16823" l="46583" r="4925" t="19570"/>
            <a:stretch/>
          </p:blipFill>
          <p:spPr>
            <a:xfrm>
              <a:off x="2087225" y="1358950"/>
              <a:ext cx="2484774" cy="2444501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2" name="Google Shape;1112;p79"/>
            <p:cNvSpPr/>
            <p:nvPr/>
          </p:nvSpPr>
          <p:spPr>
            <a:xfrm>
              <a:off x="2338300" y="1644775"/>
              <a:ext cx="698400" cy="855300"/>
            </a:xfrm>
            <a:prstGeom prst="rect">
              <a:avLst/>
            </a:prstGeom>
            <a:solidFill>
              <a:srgbClr val="EDEEE0">
                <a:alpha val="9607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3" name="Google Shape;1113;p79"/>
            <p:cNvSpPr/>
            <p:nvPr/>
          </p:nvSpPr>
          <p:spPr>
            <a:xfrm>
              <a:off x="2338300" y="2668225"/>
              <a:ext cx="698400" cy="1101900"/>
            </a:xfrm>
            <a:prstGeom prst="rect">
              <a:avLst/>
            </a:prstGeom>
            <a:solidFill>
              <a:srgbClr val="EDEEE0">
                <a:alpha val="96078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14" name="Google Shape;1114;p79"/>
          <p:cNvGrpSpPr/>
          <p:nvPr/>
        </p:nvGrpSpPr>
        <p:grpSpPr>
          <a:xfrm>
            <a:off x="2087422" y="3059966"/>
            <a:ext cx="1708406" cy="1724248"/>
            <a:chOff x="5344930" y="3059933"/>
            <a:chExt cx="1697542" cy="1713283"/>
          </a:xfrm>
        </p:grpSpPr>
        <p:pic>
          <p:nvPicPr>
            <p:cNvPr id="1115" name="Google Shape;1115;p79"/>
            <p:cNvPicPr preferRelativeResize="0"/>
            <p:nvPr/>
          </p:nvPicPr>
          <p:blipFill rotWithShape="1">
            <a:blip r:embed="rId5">
              <a:alphaModFix/>
            </a:blip>
            <a:srcRect b="0" l="0" r="0" t="0"/>
            <a:stretch/>
          </p:blipFill>
          <p:spPr>
            <a:xfrm>
              <a:off x="5344930" y="3059933"/>
              <a:ext cx="1697542" cy="169317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6" name="Google Shape;1116;p79"/>
            <p:cNvPicPr preferRelativeResize="0"/>
            <p:nvPr/>
          </p:nvPicPr>
          <p:blipFill rotWithShape="1">
            <a:blip r:embed="rId6">
              <a:alphaModFix/>
            </a:blip>
            <a:srcRect b="0" l="0" r="0" t="0"/>
            <a:stretch/>
          </p:blipFill>
          <p:spPr>
            <a:xfrm>
              <a:off x="6047245" y="4666125"/>
              <a:ext cx="69950" cy="86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17" name="Google Shape;1117;p79"/>
            <p:cNvSpPr/>
            <p:nvPr/>
          </p:nvSpPr>
          <p:spPr>
            <a:xfrm>
              <a:off x="5515800" y="3250600"/>
              <a:ext cx="496800" cy="8859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8" name="Google Shape;1118;p79"/>
            <p:cNvSpPr/>
            <p:nvPr/>
          </p:nvSpPr>
          <p:spPr>
            <a:xfrm>
              <a:off x="5515800" y="4315025"/>
              <a:ext cx="496800" cy="4287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19" name="Google Shape;1119;p79"/>
            <p:cNvSpPr/>
            <p:nvPr/>
          </p:nvSpPr>
          <p:spPr>
            <a:xfrm rot="10800000">
              <a:off x="6394016" y="4268866"/>
              <a:ext cx="195900" cy="205800"/>
            </a:xfrm>
            <a:prstGeom prst="rightArrow">
              <a:avLst>
                <a:gd fmla="val 50000" name="adj1"/>
                <a:gd fmla="val 50000" name="adj2"/>
              </a:avLst>
            </a:prstGeom>
            <a:solidFill>
              <a:srgbClr val="E04543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0" name="Google Shape;1120;p79"/>
            <p:cNvSpPr/>
            <p:nvPr/>
          </p:nvSpPr>
          <p:spPr>
            <a:xfrm>
              <a:off x="6012618" y="4646016"/>
              <a:ext cx="139200" cy="127200"/>
            </a:xfrm>
            <a:prstGeom prst="ellipse">
              <a:avLst/>
            </a:prstGeom>
            <a:noFill/>
            <a:ln cap="flat" cmpd="sng" w="28575">
              <a:solidFill>
                <a:srgbClr val="E04543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grpSp>
        <p:nvGrpSpPr>
          <p:cNvPr id="1121" name="Google Shape;1121;p79"/>
          <p:cNvGrpSpPr/>
          <p:nvPr/>
        </p:nvGrpSpPr>
        <p:grpSpPr>
          <a:xfrm>
            <a:off x="4571812" y="359982"/>
            <a:ext cx="4204601" cy="4188385"/>
            <a:chOff x="4571999" y="360000"/>
            <a:chExt cx="2400983" cy="2391723"/>
          </a:xfrm>
        </p:grpSpPr>
        <p:pic>
          <p:nvPicPr>
            <p:cNvPr id="1122" name="Google Shape;1122;p79"/>
            <p:cNvPicPr preferRelativeResize="0"/>
            <p:nvPr/>
          </p:nvPicPr>
          <p:blipFill rotWithShape="1">
            <a:blip r:embed="rId7">
              <a:alphaModFix/>
            </a:blip>
            <a:srcRect b="0" l="0" r="0" t="0"/>
            <a:stretch/>
          </p:blipFill>
          <p:spPr>
            <a:xfrm>
              <a:off x="4571999" y="360000"/>
              <a:ext cx="2400983" cy="2391701"/>
            </a:xfrm>
            <a:prstGeom prst="rect">
              <a:avLst/>
            </a:prstGeom>
            <a:solidFill>
              <a:srgbClr val="E04543"/>
            </a:solidFill>
            <a:ln>
              <a:noFill/>
            </a:ln>
          </p:spPr>
        </p:pic>
        <p:sp>
          <p:nvSpPr>
            <p:cNvPr id="1123" name="Google Shape;1123;p79"/>
            <p:cNvSpPr/>
            <p:nvPr/>
          </p:nvSpPr>
          <p:spPr>
            <a:xfrm>
              <a:off x="4791246" y="1281723"/>
              <a:ext cx="695700" cy="14700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24" name="Google Shape;1124;p79"/>
            <p:cNvSpPr/>
            <p:nvPr/>
          </p:nvSpPr>
          <p:spPr>
            <a:xfrm>
              <a:off x="4791250" y="638575"/>
              <a:ext cx="695700" cy="4026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logos-ALMA--RGB-preto.png" id="1125" name="Google Shape;1125;p79"/>
          <p:cNvPicPr preferRelativeResize="0"/>
          <p:nvPr/>
        </p:nvPicPr>
        <p:blipFill rotWithShape="1">
          <a:blip r:embed="rId8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26" name="Google Shape;1126;p79"/>
          <p:cNvPicPr preferRelativeResize="0"/>
          <p:nvPr/>
        </p:nvPicPr>
        <p:blipFill rotWithShape="1">
          <a:blip r:embed="rId9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A6CE39"/>
        </a:solidFill>
      </p:bgPr>
    </p:bg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8"/>
          <p:cNvSpPr txBox="1"/>
          <p:nvPr/>
        </p:nvSpPr>
        <p:spPr>
          <a:xfrm>
            <a:off x="1477800" y="846150"/>
            <a:ext cx="6188400" cy="3527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hoje vamos:</a:t>
            </a:r>
            <a:endParaRPr b="0" i="0" sz="32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0" i="0" sz="28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conhecer o conteúdo em profundidade</a:t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se inteirar sobre a metodologia de cascata de compartilhamento de conteúdo</a:t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definir canais de transmissão</a:t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rPr b="0" i="0" lang="pt-BR" sz="2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desenhar o plano de ação e cronograma</a:t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255" name="Google Shape;255;p8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56" name="Google Shape;256;p8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31" name="Shape 1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2" name="Google Shape;1132;p80"/>
          <p:cNvSpPr txBox="1"/>
          <p:nvPr/>
        </p:nvSpPr>
        <p:spPr>
          <a:xfrm>
            <a:off x="366125" y="360000"/>
            <a:ext cx="17211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3.3 dia a dia vá selecionando os arquivos na ordem sugerida e compartilhe os mesmos na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33" name="Google Shape;1133;p80"/>
          <p:cNvSpPr txBox="1"/>
          <p:nvPr/>
        </p:nvSpPr>
        <p:spPr>
          <a:xfrm>
            <a:off x="366125" y="2310575"/>
            <a:ext cx="17211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para subir as legendas, abra as mesmas em seu computador, copie o texto  cole na conversa</a:t>
            </a:r>
            <a:endParaRPr b="0" i="0" sz="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grpSp>
        <p:nvGrpSpPr>
          <p:cNvPr id="1134" name="Google Shape;1134;p80"/>
          <p:cNvGrpSpPr/>
          <p:nvPr/>
        </p:nvGrpSpPr>
        <p:grpSpPr>
          <a:xfrm>
            <a:off x="2087195" y="779569"/>
            <a:ext cx="6689861" cy="3616112"/>
            <a:chOff x="2087100" y="398400"/>
            <a:chExt cx="5710996" cy="3087000"/>
          </a:xfrm>
        </p:grpSpPr>
        <p:pic>
          <p:nvPicPr>
            <p:cNvPr id="1135" name="Google Shape;1135;p80"/>
            <p:cNvPicPr preferRelativeResize="0"/>
            <p:nvPr/>
          </p:nvPicPr>
          <p:blipFill rotWithShape="1">
            <a:blip r:embed="rId3">
              <a:alphaModFix/>
            </a:blip>
            <a:srcRect b="0" l="0" r="0" t="0"/>
            <a:stretch/>
          </p:blipFill>
          <p:spPr>
            <a:xfrm>
              <a:off x="2087100" y="398400"/>
              <a:ext cx="5710996" cy="308697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136" name="Google Shape;1136;p80"/>
            <p:cNvSpPr/>
            <p:nvPr/>
          </p:nvSpPr>
          <p:spPr>
            <a:xfrm>
              <a:off x="4976700" y="1599600"/>
              <a:ext cx="903900" cy="18858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1137" name="Google Shape;1137;p80"/>
            <p:cNvSpPr/>
            <p:nvPr/>
          </p:nvSpPr>
          <p:spPr>
            <a:xfrm>
              <a:off x="4976700" y="761075"/>
              <a:ext cx="903900" cy="522300"/>
            </a:xfrm>
            <a:prstGeom prst="rect">
              <a:avLst/>
            </a:prstGeom>
            <a:solidFill>
              <a:srgbClr val="F1F1F1">
                <a:alpha val="94117"/>
              </a:srgbClr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400"/>
                <a:buFont typeface="Arial"/>
                <a:buNone/>
              </a:pPr>
              <a:r>
                <a:t/>
              </a:r>
              <a:endPara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pic>
        <p:nvPicPr>
          <p:cNvPr descr="logos-ALMA--RGB-preto.png" id="1138" name="Google Shape;1138;p80"/>
          <p:cNvPicPr preferRelativeResize="0"/>
          <p:nvPr/>
        </p:nvPicPr>
        <p:blipFill rotWithShape="1">
          <a:blip r:embed="rId4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39" name="Google Shape;1139;p80"/>
          <p:cNvPicPr preferRelativeResize="0"/>
          <p:nvPr/>
        </p:nvPicPr>
        <p:blipFill rotWithShape="1">
          <a:blip r:embed="rId5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44" name="Shape 1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5" name="Google Shape;1145;p81"/>
          <p:cNvSpPr txBox="1"/>
          <p:nvPr/>
        </p:nvSpPr>
        <p:spPr>
          <a:xfrm>
            <a:off x="366125" y="1671150"/>
            <a:ext cx="32451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4. COMPARTILHAR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A JORNADA COM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1" i="0" lang="pt-BR" sz="22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OS SERVIDORES QUE IRÃO TRANSMITI-LAS AOS PAIS</a:t>
            </a:r>
            <a:endParaRPr b="1" i="0" sz="22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46" name="Google Shape;1146;p81"/>
          <p:cNvSpPr/>
          <p:nvPr/>
        </p:nvSpPr>
        <p:spPr>
          <a:xfrm flipH="1">
            <a:off x="3810000" y="0"/>
            <a:ext cx="5334000" cy="5175300"/>
          </a:xfrm>
          <a:prstGeom prst="rect">
            <a:avLst/>
          </a:prstGeom>
          <a:solidFill>
            <a:srgbClr val="A6CE39"/>
          </a:solidFill>
          <a:ln>
            <a:noFill/>
          </a:ln>
        </p:spPr>
        <p:txBody>
          <a:bodyPr anchorCtr="0" anchor="ctr" bIns="68700" lIns="68700" spcFirstLastPara="1" rIns="68700" wrap="square" tIns="68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81"/>
          <p:cNvSpPr txBox="1"/>
          <p:nvPr/>
        </p:nvSpPr>
        <p:spPr>
          <a:xfrm>
            <a:off x="4572000" y="348000"/>
            <a:ext cx="4204500" cy="44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Nunito"/>
              <a:buAutoNum type="arabicPeriod"/>
            </a:pPr>
            <a:r>
              <a:rPr b="1" i="0" lang="pt-BR" sz="1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criar um grupo com os servidores envolvidos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pt-BR" sz="8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O grupo pode ser interativo ou apenas liberado para Admins comentarem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b="1" i="0" lang="pt-BR" sz="1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aguardar que todos os servidores entrem no grupo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para iniciar a interação, pois os participantes só podem acessar conteúdos compartilhados depois de seu ingresso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b="1" i="0" lang="pt-BR" sz="1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atualizar descrição do grupo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colocar na descrição do grupo links que facilitem o acesso aos conteúdos </a:t>
            </a:r>
            <a:endParaRPr b="1" i="0" sz="17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b="1" i="0" lang="pt-BR" sz="1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enviar mensagem de boas vindas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pt-BR" sz="11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com orientações de participação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b="1" i="0" lang="pt-BR" sz="1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orientá-los sobre forma e frequência de compartilhamento com os pais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0" i="0" lang="pt-BR" sz="10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pedir que acessem o conteúdo no mesmo dia do envio para que o mesmo não fique indisponível</a:t>
            </a:r>
            <a:endParaRPr b="0" i="0" sz="10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-3429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Nunito"/>
              <a:buAutoNum type="arabicPeriod"/>
            </a:pPr>
            <a:r>
              <a:rPr b="1" i="0" lang="pt-BR" sz="1800" u="none" cap="none" strike="noStrike">
                <a:solidFill>
                  <a:srgbClr val="FFFFFF"/>
                </a:solidFill>
                <a:latin typeface="Nunito"/>
                <a:ea typeface="Nunito"/>
                <a:cs typeface="Nunito"/>
                <a:sym typeface="Nunito"/>
              </a:rPr>
              <a:t>encaminhar os conteúdos da jornada dia a dia</a:t>
            </a:r>
            <a:endParaRPr b="1" i="0" sz="1800" u="none" cap="none" strike="noStrike">
              <a:solidFill>
                <a:srgbClr val="FFFFFF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descr="logos-ALMA--RGB-preto.png" id="1148" name="Google Shape;1148;p81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49" name="Google Shape;1149;p81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53" name="Shape 1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" name="Google Shape;1154;p82"/>
          <p:cNvSpPr txBox="1"/>
          <p:nvPr/>
        </p:nvSpPr>
        <p:spPr>
          <a:xfrm>
            <a:off x="1102500" y="1855300"/>
            <a:ext cx="2707500" cy="1327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6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Dica!</a:t>
            </a:r>
            <a:endParaRPr b="0" i="0" sz="68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55" name="Google Shape;1155;p82"/>
          <p:cNvSpPr txBox="1"/>
          <p:nvPr/>
        </p:nvSpPr>
        <p:spPr>
          <a:xfrm>
            <a:off x="3810000" y="1433225"/>
            <a:ext cx="4183500" cy="230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Arial"/>
              <a:buNone/>
            </a:pPr>
            <a:r>
              <a:rPr b="0" i="0" lang="pt-BR" sz="23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é muito importante que os servidores que forem distribuir as jornadas as assistam antes para conhecer os assuntos que chegarão aos pais e famílias</a:t>
            </a:r>
            <a:endParaRPr b="0" i="0" sz="23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pic>
        <p:nvPicPr>
          <p:cNvPr descr="logos-ALMA--RGB-preto.png" id="1156" name="Google Shape;1156;p82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57" name="Google Shape;1157;p82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="0">
  <p:cSld>
    <p:bg>
      <p:bgPr>
        <a:solidFill>
          <a:srgbClr val="A6CE39"/>
        </a:solidFill>
      </p:bgPr>
    </p:bg>
    <p:spTree>
      <p:nvGrpSpPr>
        <p:cNvPr id="1161" name="Shape 1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2" name="Google Shape;1162;p83"/>
          <p:cNvSpPr txBox="1"/>
          <p:nvPr/>
        </p:nvSpPr>
        <p:spPr>
          <a:xfrm>
            <a:off x="2087100" y="1587500"/>
            <a:ext cx="4968300" cy="1708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No drive você encontra </a:t>
            </a:r>
            <a:endParaRPr b="0" i="0" sz="3400" u="none" cap="none" strike="noStrike">
              <a:solidFill>
                <a:schemeClr val="lt1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também o guia de implementação com mais detalhes:</a:t>
            </a:r>
            <a:endParaRPr b="0" i="0" sz="5500" u="none" cap="none" strike="noStrike">
              <a:solidFill>
                <a:srgbClr val="FFFFFF"/>
              </a:solidFill>
              <a:latin typeface="Nunito SemiBold"/>
              <a:ea typeface="Nunito SemiBold"/>
              <a:cs typeface="Nunito SemiBold"/>
              <a:sym typeface="Nunito SemiBold"/>
            </a:endParaRPr>
          </a:p>
        </p:txBody>
      </p:sp>
      <p:sp>
        <p:nvSpPr>
          <p:cNvPr id="1163" name="Google Shape;1163;p83"/>
          <p:cNvSpPr txBox="1"/>
          <p:nvPr/>
        </p:nvSpPr>
        <p:spPr>
          <a:xfrm>
            <a:off x="1141925" y="3300725"/>
            <a:ext cx="7332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pt-BR" sz="12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https://drive.google.com/drive/folders/1TMmrHdtJ8baP7AdetX9M3p2Mds3y29_l?usp=drive_link</a:t>
            </a:r>
            <a:endParaRPr b="1" i="0" sz="10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sp>
        <p:nvSpPr>
          <p:cNvPr id="1164" name="Google Shape;1164;p83"/>
          <p:cNvSpPr txBox="1"/>
          <p:nvPr/>
        </p:nvSpPr>
        <p:spPr>
          <a:xfrm>
            <a:off x="3072000" y="4185850"/>
            <a:ext cx="3000000" cy="62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ctr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0" i="0" lang="pt-BR" sz="3400" u="none" cap="none" strike="noStrike">
                <a:solidFill>
                  <a:schemeClr val="lt1"/>
                </a:solidFill>
                <a:latin typeface="Nunito SemiBold"/>
                <a:ea typeface="Nunito SemiBold"/>
                <a:cs typeface="Nunito SemiBold"/>
                <a:sym typeface="Nunito SemiBold"/>
              </a:rPr>
              <a:t>(em breve)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descr="logos-ALMA--RGB-preto.png" id="1165" name="Google Shape;1165;p83"/>
          <p:cNvPicPr preferRelativeResize="0"/>
          <p:nvPr/>
        </p:nvPicPr>
        <p:blipFill rotWithShape="1">
          <a:blip r:embed="rId3">
            <a:alphaModFix amt="50000"/>
          </a:blip>
          <a:srcRect b="2578" l="0" r="0" t="2570"/>
          <a:stretch/>
        </p:blipFill>
        <p:spPr>
          <a:xfrm>
            <a:off x="4001506" y="4941908"/>
            <a:ext cx="440182" cy="1065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66" name="Google Shape;1166;p83"/>
          <p:cNvPicPr preferRelativeResize="0"/>
          <p:nvPr/>
        </p:nvPicPr>
        <p:blipFill rotWithShape="1">
          <a:blip r:embed="rId4">
            <a:alphaModFix amt="50000"/>
          </a:blip>
          <a:srcRect b="0" l="0" r="0" t="0"/>
          <a:stretch/>
        </p:blipFill>
        <p:spPr>
          <a:xfrm>
            <a:off x="4507182" y="4930476"/>
            <a:ext cx="650508" cy="13135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1" name="Google Shape;1171;p84"/>
          <p:cNvPicPr preferRelativeResize="0"/>
          <p:nvPr/>
        </p:nvPicPr>
        <p:blipFill rotWithShape="1">
          <a:blip r:embed="rId3">
            <a:alphaModFix/>
          </a:blip>
          <a:srcRect b="34568" l="28735" r="32258" t="32411"/>
          <a:stretch/>
        </p:blipFill>
        <p:spPr>
          <a:xfrm>
            <a:off x="1309063" y="1266825"/>
            <a:ext cx="6525866" cy="311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1175" name="Shape 1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6" name="Google Shape;1176;p85"/>
          <p:cNvPicPr preferRelativeResize="0"/>
          <p:nvPr/>
        </p:nvPicPr>
        <p:blipFill rotWithShape="1">
          <a:blip r:embed="rId3">
            <a:alphaModFix/>
          </a:blip>
          <a:srcRect b="9922" l="0" r="0" t="6470"/>
          <a:stretch/>
        </p:blipFill>
        <p:spPr>
          <a:xfrm flipH="1">
            <a:off x="-85222" y="0"/>
            <a:ext cx="9229220" cy="5175251"/>
          </a:xfrm>
          <a:prstGeom prst="rect">
            <a:avLst/>
          </a:prstGeom>
          <a:noFill/>
          <a:ln>
            <a:noFill/>
          </a:ln>
        </p:spPr>
      </p:pic>
      <p:sp>
        <p:nvSpPr>
          <p:cNvPr id="1177" name="Google Shape;1177;p85"/>
          <p:cNvSpPr txBox="1"/>
          <p:nvPr/>
        </p:nvSpPr>
        <p:spPr>
          <a:xfrm>
            <a:off x="220800" y="3987525"/>
            <a:ext cx="4210800" cy="10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32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Paternidade</a:t>
            </a:r>
            <a:endParaRPr b="1" i="0" sz="32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3200" u="none" cap="none" strike="noStrike">
                <a:solidFill>
                  <a:schemeClr val="accent6"/>
                </a:solidFill>
                <a:latin typeface="Nunito"/>
                <a:ea typeface="Nunito"/>
                <a:cs typeface="Nunito"/>
                <a:sym typeface="Nunito"/>
              </a:rPr>
              <a:t>Positiva</a:t>
            </a:r>
            <a:endParaRPr b="1" i="0" sz="3200" u="none" cap="none" strike="noStrike">
              <a:solidFill>
                <a:schemeClr val="accent6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1178" name="Google Shape;1178;p85"/>
          <p:cNvPicPr preferRelativeResize="0"/>
          <p:nvPr/>
        </p:nvPicPr>
        <p:blipFill rotWithShape="1">
          <a:blip r:embed="rId4">
            <a:alphaModFix/>
          </a:blip>
          <a:srcRect b="0" l="69869" r="3983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79" name="Google Shape;1179;p8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75018" y="444832"/>
            <a:ext cx="2255240" cy="1876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1180" name="Google Shape;1180;p8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1181" name="Google Shape;1181;p85"/>
          <p:cNvPicPr preferRelativeResize="0"/>
          <p:nvPr/>
        </p:nvPicPr>
        <p:blipFill rotWithShape="1">
          <a:blip r:embed="rId7">
            <a:alphaModFix/>
          </a:blip>
          <a:srcRect b="2578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000000"/>
        </a:solidFill>
      </p:bgPr>
    </p:bg>
    <p:spTree>
      <p:nvGrpSpPr>
        <p:cNvPr id="260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1" name="Google Shape;261;p9"/>
          <p:cNvPicPr preferRelativeResize="0"/>
          <p:nvPr/>
        </p:nvPicPr>
        <p:blipFill rotWithShape="1">
          <a:blip r:embed="rId3">
            <a:alphaModFix/>
          </a:blip>
          <a:srcRect b="47728" l="6754" r="6762" t="19644"/>
          <a:stretch/>
        </p:blipFill>
        <p:spPr>
          <a:xfrm>
            <a:off x="0" y="1"/>
            <a:ext cx="9143999" cy="5175250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9"/>
          <p:cNvSpPr txBox="1"/>
          <p:nvPr/>
        </p:nvSpPr>
        <p:spPr>
          <a:xfrm>
            <a:off x="1574950" y="1389575"/>
            <a:ext cx="4210800" cy="2239800"/>
          </a:xfrm>
          <a:prstGeom prst="rect">
            <a:avLst/>
          </a:prstGeom>
          <a:noFill/>
          <a:ln>
            <a:noFill/>
          </a:ln>
        </p:spPr>
        <p:txBody>
          <a:bodyPr anchorCtr="0" anchor="t" bIns="34350" lIns="34350" spcFirstLastPara="1" rIns="34350" wrap="square" tIns="3435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rPr b="1" i="0" lang="pt-BR" sz="4700" u="none" cap="none" strike="noStrike">
                <a:solidFill>
                  <a:schemeClr val="lt1"/>
                </a:solidFill>
                <a:latin typeface="Nunito"/>
                <a:ea typeface="Nunito"/>
                <a:cs typeface="Nunito"/>
                <a:sym typeface="Nunito"/>
              </a:rPr>
              <a:t>Cenário Paternidade</a:t>
            </a:r>
            <a:endParaRPr b="1" i="0" sz="4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91E87"/>
              </a:buClr>
              <a:buSzPts val="3000"/>
              <a:buFont typeface="Poppins"/>
              <a:buNone/>
            </a:pPr>
            <a:r>
              <a:t/>
            </a:r>
            <a:endParaRPr b="1" i="0" sz="4700" u="none" cap="none" strike="noStrike">
              <a:solidFill>
                <a:schemeClr val="lt1"/>
              </a:solidFill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263" name="Google Shape;263;p9"/>
          <p:cNvPicPr preferRelativeResize="0"/>
          <p:nvPr/>
        </p:nvPicPr>
        <p:blipFill rotWithShape="1">
          <a:blip r:embed="rId4">
            <a:alphaModFix/>
          </a:blip>
          <a:srcRect b="0" l="69869" r="3983" t="0"/>
          <a:stretch/>
        </p:blipFill>
        <p:spPr>
          <a:xfrm>
            <a:off x="7006458" y="3858306"/>
            <a:ext cx="1316227" cy="8435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U95-Logo-horizontal_PRETO-02.png" id="264" name="Google Shape;264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252700" y="4655125"/>
            <a:ext cx="779834" cy="15745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s-ALMA--RGB-preto.png" id="265" name="Google Shape;265;p9"/>
          <p:cNvPicPr preferRelativeResize="0"/>
          <p:nvPr/>
        </p:nvPicPr>
        <p:blipFill rotWithShape="1">
          <a:blip r:embed="rId6">
            <a:alphaModFix/>
          </a:blip>
          <a:srcRect b="2578" l="0" r="0" t="2570"/>
          <a:stretch/>
        </p:blipFill>
        <p:spPr>
          <a:xfrm>
            <a:off x="8126178" y="4655126"/>
            <a:ext cx="650525" cy="15744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