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</p:sldIdLst>
  <p:sldSz cy="5175250" cx="9144000"/>
  <p:notesSz cx="6858000" cy="9144000"/>
  <p:embeddedFontLst>
    <p:embeddedFont>
      <p:font typeface="Nunito SemiBold"/>
      <p:regular r:id="rId34"/>
      <p:bold r:id="rId35"/>
      <p:italic r:id="rId36"/>
      <p:boldItalic r:id="rId37"/>
    </p:embeddedFont>
    <p:embeddedFont>
      <p:font typeface="Roboto"/>
      <p:regular r:id="rId38"/>
      <p:bold r:id="rId39"/>
      <p:italic r:id="rId40"/>
      <p:boldItalic r:id="rId41"/>
    </p:embeddedFont>
    <p:embeddedFont>
      <p:font typeface="Nunito"/>
      <p:regular r:id="rId42"/>
      <p:bold r:id="rId43"/>
      <p:italic r:id="rId44"/>
      <p:boldItalic r:id="rId45"/>
    </p:embeddedFont>
    <p:embeddedFont>
      <p:font typeface="Poppins"/>
      <p:regular r:id="rId46"/>
      <p:bold r:id="rId47"/>
      <p:italic r:id="rId48"/>
      <p:boldItalic r:id="rId49"/>
    </p:embeddedFont>
    <p:embeddedFont>
      <p:font typeface="Gothic A1"/>
      <p:regular r:id="rId50"/>
      <p:bold r:id="rId51"/>
    </p:embeddedFont>
    <p:embeddedFont>
      <p:font typeface="Nunito Medium"/>
      <p:regular r:id="rId52"/>
      <p:bold r:id="rId53"/>
      <p:italic r:id="rId54"/>
      <p:boldItalic r:id="rId55"/>
    </p:embeddedFont>
    <p:embeddedFont>
      <p:font typeface="Helvetica Neue"/>
      <p:regular r:id="rId56"/>
      <p:bold r:id="rId57"/>
      <p:italic r:id="rId58"/>
      <p:boldItalic r:id="rId59"/>
    </p:embeddedFont>
    <p:embeddedFont>
      <p:font typeface="Helvetica Neue Light"/>
      <p:regular r:id="rId60"/>
      <p:bold r:id="rId61"/>
      <p:italic r:id="rId62"/>
      <p:boldItalic r:id="rId63"/>
    </p:embeddedFont>
    <p:embeddedFont>
      <p:font typeface="Nunito Black"/>
      <p:bold r:id="rId64"/>
      <p:boldItalic r:id="rId65"/>
    </p:embeddedFont>
    <p:embeddedFont>
      <p:font typeface="DM Serif Display"/>
      <p:regular r:id="rId66"/>
      <p:italic r:id="rId6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31">
          <p15:clr>
            <a:srgbClr val="9AA0A6"/>
          </p15:clr>
        </p15:guide>
        <p15:guide id="2" pos="5529">
          <p15:clr>
            <a:srgbClr val="9AA0A6"/>
          </p15:clr>
        </p15:guide>
        <p15:guide id="3" orient="horz" pos="3033">
          <p15:clr>
            <a:srgbClr val="9AA0A6"/>
          </p15:clr>
        </p15:guide>
        <p15:guide id="4" pos="1191">
          <p15:clr>
            <a:srgbClr val="9AA0A6"/>
          </p15:clr>
        </p15:guide>
        <p15:guide id="5" pos="2880">
          <p15:clr>
            <a:srgbClr val="9AA0A6"/>
          </p15:clr>
        </p15:guide>
        <p15:guide id="6" pos="3360">
          <p15:clr>
            <a:srgbClr val="9AA0A6"/>
          </p15:clr>
        </p15:guide>
        <p15:guide id="7" pos="3485">
          <p15:clr>
            <a:srgbClr val="9AA0A6"/>
          </p15:clr>
        </p15:guide>
        <p15:guide id="8" pos="2400">
          <p15:clr>
            <a:srgbClr val="9AA0A6"/>
          </p15:clr>
        </p15:guide>
        <p15:guide id="9" orient="horz" pos="1064">
          <p15:clr>
            <a:srgbClr val="9AA0A6"/>
          </p15:clr>
        </p15:guide>
        <p15:guide id="10" orient="horz" pos="1211">
          <p15:clr>
            <a:srgbClr val="9AA0A6"/>
          </p15:clr>
        </p15:guide>
        <p15:guide id="11" orient="horz" pos="2055">
          <p15:clr>
            <a:srgbClr val="9AA0A6"/>
          </p15:clr>
        </p15:guide>
        <p15:guide id="12" orient="horz" pos="2196">
          <p15:clr>
            <a:srgbClr val="9AA0A6"/>
          </p15:clr>
        </p15:guide>
        <p15:guide id="13" pos="4444">
          <p15:clr>
            <a:srgbClr val="9AA0A6"/>
          </p15:clr>
        </p15:guide>
        <p15:guide id="14" pos="1191">
          <p15:clr>
            <a:srgbClr val="9AA0A6"/>
          </p15:clr>
        </p15:guide>
        <p15:guide id="15" pos="3777">
          <p15:clr>
            <a:srgbClr val="9AA0A6"/>
          </p15:clr>
        </p15:guide>
        <p15:guide id="16" pos="3902">
          <p15:clr>
            <a:srgbClr val="9AA0A6"/>
          </p15:clr>
        </p15:guide>
        <p15:guide id="17" pos="4028">
          <p15:clr>
            <a:srgbClr val="9AA0A6"/>
          </p15:clr>
        </p15:guide>
        <p15:guide id="18" pos="4569">
          <p15:clr>
            <a:srgbClr val="9AA0A6"/>
          </p15:clr>
        </p15:guide>
        <p15:guide id="19" pos="1315">
          <p15:clr>
            <a:srgbClr val="9AA0A6"/>
          </p15:clr>
        </p15:guide>
        <p15:guide id="20" orient="horz" pos="1644">
          <p15:clr>
            <a:srgbClr val="000000"/>
          </p15:clr>
        </p15:guide>
        <p15:guide id="21" pos="2275">
          <p15:clr>
            <a:srgbClr val="9AA0A6"/>
          </p15:clr>
        </p15:guide>
        <p15:guide id="22" pos="1783">
          <p15:clr>
            <a:srgbClr val="747775"/>
          </p15:clr>
        </p15:guide>
        <p15:guide id="23" orient="horz" pos="22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1"/>
        <p:guide pos="5529"/>
        <p:guide pos="3033" orient="horz"/>
        <p:guide pos="1191"/>
        <p:guide pos="2880"/>
        <p:guide pos="3360"/>
        <p:guide pos="3485"/>
        <p:guide pos="2400"/>
        <p:guide pos="1064" orient="horz"/>
        <p:guide pos="1211" orient="horz"/>
        <p:guide pos="2055" orient="horz"/>
        <p:guide pos="2196" orient="horz"/>
        <p:guide pos="4444"/>
        <p:guide pos="1191"/>
        <p:guide pos="3777"/>
        <p:guide pos="3902"/>
        <p:guide pos="4028"/>
        <p:guide pos="4569"/>
        <p:guide pos="1315"/>
        <p:guide pos="1644" orient="horz"/>
        <p:guide pos="2275"/>
        <p:guide pos="1783"/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oboto-italic.fntdata"/><Relationship Id="rId42" Type="http://schemas.openxmlformats.org/officeDocument/2006/relationships/font" Target="fonts/Nunito-regular.fntdata"/><Relationship Id="rId41" Type="http://schemas.openxmlformats.org/officeDocument/2006/relationships/font" Target="fonts/Roboto-boldItalic.fntdata"/><Relationship Id="rId44" Type="http://schemas.openxmlformats.org/officeDocument/2006/relationships/font" Target="fonts/Nunito-italic.fntdata"/><Relationship Id="rId43" Type="http://schemas.openxmlformats.org/officeDocument/2006/relationships/font" Target="fonts/Nunito-bold.fntdata"/><Relationship Id="rId46" Type="http://schemas.openxmlformats.org/officeDocument/2006/relationships/font" Target="fonts/Poppins-regular.fntdata"/><Relationship Id="rId45" Type="http://schemas.openxmlformats.org/officeDocument/2006/relationships/font" Target="fonts/Nunito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Poppins-italic.fntdata"/><Relationship Id="rId47" Type="http://schemas.openxmlformats.org/officeDocument/2006/relationships/font" Target="fonts/Poppins-bold.fntdata"/><Relationship Id="rId49" Type="http://schemas.openxmlformats.org/officeDocument/2006/relationships/font" Target="fonts/Poppi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font" Target="fonts/NunitoSemiBold-bold.fntdata"/><Relationship Id="rId34" Type="http://schemas.openxmlformats.org/officeDocument/2006/relationships/font" Target="fonts/NunitoSemiBold-regular.fntdata"/><Relationship Id="rId37" Type="http://schemas.openxmlformats.org/officeDocument/2006/relationships/font" Target="fonts/NunitoSemiBold-boldItalic.fntdata"/><Relationship Id="rId36" Type="http://schemas.openxmlformats.org/officeDocument/2006/relationships/font" Target="fonts/NunitoSemiBold-italic.fntdata"/><Relationship Id="rId39" Type="http://schemas.openxmlformats.org/officeDocument/2006/relationships/font" Target="fonts/Roboto-bold.fntdata"/><Relationship Id="rId38" Type="http://schemas.openxmlformats.org/officeDocument/2006/relationships/font" Target="fonts/Roboto-regular.fntdata"/><Relationship Id="rId62" Type="http://schemas.openxmlformats.org/officeDocument/2006/relationships/font" Target="fonts/HelveticaNeueLight-italic.fntdata"/><Relationship Id="rId61" Type="http://schemas.openxmlformats.org/officeDocument/2006/relationships/font" Target="fonts/HelveticaNeueLight-bold.fntdata"/><Relationship Id="rId20" Type="http://schemas.openxmlformats.org/officeDocument/2006/relationships/slide" Target="slides/slide15.xml"/><Relationship Id="rId64" Type="http://schemas.openxmlformats.org/officeDocument/2006/relationships/font" Target="fonts/NunitoBlack-bold.fntdata"/><Relationship Id="rId63" Type="http://schemas.openxmlformats.org/officeDocument/2006/relationships/font" Target="fonts/HelveticaNeueLight-boldItalic.fntdata"/><Relationship Id="rId22" Type="http://schemas.openxmlformats.org/officeDocument/2006/relationships/slide" Target="slides/slide17.xml"/><Relationship Id="rId66" Type="http://schemas.openxmlformats.org/officeDocument/2006/relationships/font" Target="fonts/DMSerifDisplay-regular.fntdata"/><Relationship Id="rId21" Type="http://schemas.openxmlformats.org/officeDocument/2006/relationships/slide" Target="slides/slide16.xml"/><Relationship Id="rId65" Type="http://schemas.openxmlformats.org/officeDocument/2006/relationships/font" Target="fonts/NunitoBlack-boldItalic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7" Type="http://schemas.openxmlformats.org/officeDocument/2006/relationships/font" Target="fonts/DMSerifDisplay-italic.fntdata"/><Relationship Id="rId60" Type="http://schemas.openxmlformats.org/officeDocument/2006/relationships/font" Target="fonts/HelveticaNeueLight-regular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GothicA1-bold.fntdata"/><Relationship Id="rId50" Type="http://schemas.openxmlformats.org/officeDocument/2006/relationships/font" Target="fonts/GothicA1-regular.fntdata"/><Relationship Id="rId53" Type="http://schemas.openxmlformats.org/officeDocument/2006/relationships/font" Target="fonts/NunitoMedium-bold.fntdata"/><Relationship Id="rId52" Type="http://schemas.openxmlformats.org/officeDocument/2006/relationships/font" Target="fonts/NunitoMedium-regular.fntdata"/><Relationship Id="rId11" Type="http://schemas.openxmlformats.org/officeDocument/2006/relationships/slide" Target="slides/slide6.xml"/><Relationship Id="rId55" Type="http://schemas.openxmlformats.org/officeDocument/2006/relationships/font" Target="fonts/NunitoMedium-boldItalic.fntdata"/><Relationship Id="rId10" Type="http://schemas.openxmlformats.org/officeDocument/2006/relationships/slide" Target="slides/slide5.xml"/><Relationship Id="rId54" Type="http://schemas.openxmlformats.org/officeDocument/2006/relationships/font" Target="fonts/NunitoMedium-italic.fntdata"/><Relationship Id="rId13" Type="http://schemas.openxmlformats.org/officeDocument/2006/relationships/slide" Target="slides/slide8.xml"/><Relationship Id="rId57" Type="http://schemas.openxmlformats.org/officeDocument/2006/relationships/font" Target="fonts/HelveticaNeue-bold.fntdata"/><Relationship Id="rId12" Type="http://schemas.openxmlformats.org/officeDocument/2006/relationships/slide" Target="slides/slide7.xml"/><Relationship Id="rId56" Type="http://schemas.openxmlformats.org/officeDocument/2006/relationships/font" Target="fonts/HelveticaNeue-regular.fntdata"/><Relationship Id="rId15" Type="http://schemas.openxmlformats.org/officeDocument/2006/relationships/slide" Target="slides/slide10.xml"/><Relationship Id="rId59" Type="http://schemas.openxmlformats.org/officeDocument/2006/relationships/font" Target="fonts/HelveticaNeue-boldItalic.fntdata"/><Relationship Id="rId14" Type="http://schemas.openxmlformats.org/officeDocument/2006/relationships/slide" Target="slides/slide9.xml"/><Relationship Id="rId58" Type="http://schemas.openxmlformats.org/officeDocument/2006/relationships/font" Target="fonts/HelveticaNeue-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paisefilhos.com.br/blogs-e-colunistas/com-a-palavra/relato-de-pai-o-mundo-emocional-masculino-e-um-vulcao-prestes-a-explodir/" TargetMode="External"/><Relationship Id="rId3" Type="http://schemas.openxmlformats.org/officeDocument/2006/relationships/hyperlink" Target="https://www.gov.br/senappen/pt-br/servicos/sisdepen/relatorios/relipen/relipen-2-semestre-de-2023.pdf" TargetMode="External"/><Relationship Id="rId4" Type="http://schemas.openxmlformats.org/officeDocument/2006/relationships/hyperlink" Target="https://www.einstein.br/doencas-sintomas/alcoolismo" TargetMode="External"/><Relationship Id="rId5" Type="http://schemas.openxmlformats.org/officeDocument/2006/relationships/hyperlink" Target="https://www.gov.br/saude/pt-br/centrais-de-conteudo/publicacoes/boletins/epidemiologicos/edicoes/2021/boletim_epidemiologico_svs_33_final.pdf" TargetMode="Externa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e774530a3b_0_59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" name="Google Shape;186;g2e774530a3b_0_59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2e774530a3b_0_156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2" name="Google Shape;292;g2e774530a3b_0_156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2e7d91df250_0_2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9" name="Google Shape;299;g2e7d91df250_0_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2e7e499636e_0_3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8" name="Google Shape;308;g2e7e499636e_0_3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2eae21fc810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3" name="Google Shape;313;g2eae21fc81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050">
                <a:solidFill>
                  <a:srgbClr val="444746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Segundo matéria publicada pela revista Pais e Filhos em 2019 </a:t>
            </a:r>
            <a:r>
              <a:rPr lang="pt-BR" sz="1050">
                <a:solidFill>
                  <a:srgbClr val="0B57D0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https://www.paisefilhos.com.br/blogs-e-colunistas/com-a-palavra/relato-de-pai-o-mundo-emocional-masculino-e-um-vulcao-prestes-a-explodir/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050">
                <a:solidFill>
                  <a:srgbClr val="444746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Segundo o relatório do sistema penitenciário de 2023.2 </a:t>
            </a:r>
            <a:r>
              <a:rPr lang="pt-BR" sz="1050">
                <a:solidFill>
                  <a:srgbClr val="0B57D0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https://www.gov.br/senappen/pt-br/servicos/sisdepen/relatorios/relipen/relipen-2-semestre-de-2023.pdf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050">
                <a:solidFill>
                  <a:srgbClr val="444746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Segundo o Hospital Albert Einstein </a:t>
            </a:r>
            <a:r>
              <a:rPr lang="pt-BR" sz="1050">
                <a:solidFill>
                  <a:srgbClr val="0B57D0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https://www.einstein.br/doencas-sintomas/alcoolismo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Segundo o boletim epidemológico emitido pelo ministério da saúde em 2021 </a:t>
            </a:r>
            <a:r>
              <a:rPr lang="pt-BR" sz="1050">
                <a:solidFill>
                  <a:srgbClr val="0B57D0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https://www.gov.br/saude/pt-br/centrais-de-conteudo/publicacoes/boletins/epidemiologicos/edicoes/2021/boletim_epidemiologico_svs_33_final.pdf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050">
                <a:solidFill>
                  <a:srgbClr val="444746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Segundo o IBGE a média de 2022 é de 79 anos para mulheres e 72 para homens, alterou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1f7b55c8613_2_18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6" name="Google Shape;346;g1f7b55c8613_2_18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2e774530a3b_0_100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5" name="Google Shape;355;g2e774530a3b_0_100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1f7b55c8613_1_8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9" name="Google Shape;369;g1f7b55c8613_1_8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2e774530a3b_0_78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" name="Google Shape;379;g2e774530a3b_0_7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2e774530a3b_0_79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9" name="Google Shape;389;g2e774530a3b_0_79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2e774530a3b_0_97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96" name="Google Shape;396;g2e774530a3b_0_97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1f7b55c8613_1_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4" name="Google Shape;194;g1f7b55c8613_1_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2e7d91df250_0_3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5" name="Google Shape;435;g2e7d91df250_0_3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1f7b55c8613_1_11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4" name="Google Shape;444;g1f7b55c8613_1_1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1f7b55c8613_1_13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7" name="Google Shape;467;g1f7b55c8613_1_1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1f7b55c8613_2_17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8" name="Google Shape;478;g1f7b55c8613_2_17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2e774530a3b_0_137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7" name="Google Shape;487;g2e774530a3b_0_137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2e774530a3b_0_119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" name="Google Shape;494;g2e774530a3b_0_1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2e774530a3b_0_137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2" name="Google Shape;502;g2e774530a3b_0_13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1f7b55c8613_1_146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9" name="Google Shape;509;g1f7b55c8613_1_14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0" name="Google Shape;510;g1f7b55c8613_1_14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g1f7b55c8613_1_18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7" name="Google Shape;547;g1f7b55c8613_1_18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2e774530a3b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" name="Google Shape;202;g2e774530a3b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2e7d91df250_0_1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g2e7d91df250_0_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e774530a3b_0_201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2e774530a3b_0_20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g2e774530a3b_0_20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e7d91df250_0_8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2e7d91df250_0_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g2e7d91df250_0_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e7e499636e_0_0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2e7e499636e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g2e7e499636e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2e774530a3b_0_39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0" name="Google Shape;270;g2e774530a3b_0_39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e774530a3b_0_219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e774530a3b_0_2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g2e774530a3b_0_21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idx="12" type="sldNum"/>
          </p:nvPr>
        </p:nvSpPr>
        <p:spPr>
          <a:xfrm>
            <a:off x="8684347" y="4729837"/>
            <a:ext cx="3369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bg>
      <p:bgPr>
        <a:solidFill>
          <a:srgbClr val="E8E6E6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/>
          <p:nvPr>
            <p:ph type="title"/>
          </p:nvPr>
        </p:nvSpPr>
        <p:spPr>
          <a:xfrm>
            <a:off x="311708" y="749170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12"/>
          <p:cNvSpPr txBox="1"/>
          <p:nvPr>
            <p:ph idx="1" type="body"/>
          </p:nvPr>
        </p:nvSpPr>
        <p:spPr>
          <a:xfrm>
            <a:off x="311699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1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" showMasterSp="0">
  <p:cSld name="TITLE_AND_BODY_3">
    <p:bg>
      <p:bgPr>
        <a:solidFill>
          <a:srgbClr val="E8E6E6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5"/>
          <p:cNvSpPr/>
          <p:nvPr/>
        </p:nvSpPr>
        <p:spPr>
          <a:xfrm>
            <a:off x="4572000" y="-126"/>
            <a:ext cx="4572000" cy="5175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15"/>
          <p:cNvSpPr txBox="1"/>
          <p:nvPr>
            <p:ph type="title"/>
          </p:nvPr>
        </p:nvSpPr>
        <p:spPr>
          <a:xfrm>
            <a:off x="265500" y="1240787"/>
            <a:ext cx="4045200" cy="1491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Char char="●"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Char char="○"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Char char="■"/>
              <a:defRPr sz="4200"/>
            </a:lvl9pPr>
          </a:lstStyle>
          <a:p/>
        </p:txBody>
      </p:sp>
      <p:sp>
        <p:nvSpPr>
          <p:cNvPr id="49" name="Google Shape;49;p15"/>
          <p:cNvSpPr txBox="1"/>
          <p:nvPr>
            <p:ph idx="1" type="subTitle"/>
          </p:nvPr>
        </p:nvSpPr>
        <p:spPr>
          <a:xfrm>
            <a:off x="265500" y="2820378"/>
            <a:ext cx="4045200" cy="124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15"/>
          <p:cNvSpPr txBox="1"/>
          <p:nvPr>
            <p:ph idx="2" type="body"/>
          </p:nvPr>
        </p:nvSpPr>
        <p:spPr>
          <a:xfrm>
            <a:off x="4939500" y="728545"/>
            <a:ext cx="3837000" cy="371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1" name="Google Shape;51;p15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6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4" name="Google Shape;54;p16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5" name="Google Shape;55;p16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5">
  <p:cSld name="TITLE_AND_BODY_5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" name="Google Shape;58;p17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17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6">
  <p:cSld name="TITLE_AND_BODY_6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2" name="Google Shape;62;p18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3" name="Google Shape;63;p18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/>
        </p:txBody>
      </p:sp>
      <p:sp>
        <p:nvSpPr>
          <p:cNvPr id="66" name="Google Shape;66;p19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_2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/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70" name="Google Shape;70;p2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sz="4400"/>
            </a:lvl1pPr>
            <a:lvl2pPr lvl="1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2pPr>
            <a:lvl3pPr lvl="2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3pPr>
            <a:lvl4pPr lvl="3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4pPr>
            <a:lvl5pPr lvl="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5pPr>
            <a:lvl6pPr lvl="5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6pPr>
            <a:lvl7pPr lvl="6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7pPr>
            <a:lvl8pPr lvl="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8pPr>
            <a:lvl9pPr lvl="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9pPr>
          </a:lstStyle>
          <a:p/>
        </p:txBody>
      </p:sp>
      <p:sp>
        <p:nvSpPr>
          <p:cNvPr id="71" name="Google Shape;71;p2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72" name="Google Shape;72;p2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3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/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75" name="Google Shape;75;p21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sz="4400"/>
            </a:lvl1pPr>
            <a:lvl2pPr lvl="1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2pPr>
            <a:lvl3pPr lvl="2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3pPr>
            <a:lvl4pPr lvl="3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4pPr>
            <a:lvl5pPr lvl="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5pPr>
            <a:lvl6pPr lvl="5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6pPr>
            <a:lvl7pPr lvl="6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7pPr>
            <a:lvl8pPr lvl="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8pPr>
            <a:lvl9pPr lvl="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9pPr>
          </a:lstStyle>
          <a:p/>
        </p:txBody>
      </p:sp>
      <p:sp>
        <p:nvSpPr>
          <p:cNvPr id="76" name="Google Shape;76;p21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77" name="Google Shape;77;p21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2">
  <p:cSld name="TITLE_4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/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80" name="Google Shape;80;p2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sz="4400"/>
            </a:lvl1pPr>
            <a:lvl2pPr lvl="1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2pPr>
            <a:lvl3pPr lvl="2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3pPr>
            <a:lvl4pPr lvl="3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4pPr>
            <a:lvl5pPr lvl="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5pPr>
            <a:lvl6pPr lvl="5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6pPr>
            <a:lvl7pPr lvl="6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7pPr>
            <a:lvl8pPr lvl="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8pPr>
            <a:lvl9pPr lvl="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9pPr>
          </a:lstStyle>
          <a:p/>
        </p:txBody>
      </p:sp>
      <p:sp>
        <p:nvSpPr>
          <p:cNvPr id="81" name="Google Shape;81;p2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82" name="Google Shape;82;p2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3">
  <p:cSld name="TITLE_5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/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85" name="Google Shape;85;p2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sz="4400"/>
            </a:lvl1pPr>
            <a:lvl2pPr lvl="1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2pPr>
            <a:lvl3pPr lvl="2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3pPr>
            <a:lvl4pPr lvl="3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4pPr>
            <a:lvl5pPr lvl="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5pPr>
            <a:lvl6pPr lvl="5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6pPr>
            <a:lvl7pPr lvl="6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7pPr>
            <a:lvl8pPr lvl="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8pPr>
            <a:lvl9pPr lvl="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9pPr>
          </a:lstStyle>
          <a:p/>
        </p:txBody>
      </p:sp>
      <p:sp>
        <p:nvSpPr>
          <p:cNvPr id="86" name="Google Shape;86;p2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87" name="Google Shape;87;p2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4">
  <p:cSld name="TITLE_6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/>
            </a:lvl1pPr>
            <a:lvl2pPr indent="-279400" lvl="1" marL="914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2pPr>
            <a:lvl3pPr indent="-279400" lvl="2" marL="1371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3pPr>
            <a:lvl4pPr indent="-279400" lvl="3" marL="1828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4pPr>
            <a:lvl5pPr indent="-279400" lvl="4" marL="22860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90" name="Google Shape;90;p2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sz="4400"/>
            </a:lvl1pPr>
            <a:lvl2pPr lvl="1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2pPr>
            <a:lvl3pPr lvl="2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3pPr>
            <a:lvl4pPr lvl="3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4pPr>
            <a:lvl5pPr lvl="4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5pPr>
            <a:lvl6pPr lvl="5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6pPr>
            <a:lvl7pPr lvl="6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●"/>
              <a:defRPr sz="500"/>
            </a:lvl7pPr>
            <a:lvl8pPr lvl="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○"/>
              <a:defRPr sz="500"/>
            </a:lvl8pPr>
            <a:lvl9pPr lvl="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Char char="■"/>
              <a:defRPr sz="500"/>
            </a:lvl9pPr>
          </a:lstStyle>
          <a:p/>
        </p:txBody>
      </p:sp>
      <p:sp>
        <p:nvSpPr>
          <p:cNvPr id="91" name="Google Shape;91;p2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1pPr>
            <a:lvl2pPr indent="-2286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2pPr>
            <a:lvl3pPr indent="-2286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3pPr>
            <a:lvl4pPr indent="-2286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4pPr>
            <a:lvl5pPr indent="-2286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sz="2100"/>
            </a:lvl5pPr>
            <a:lvl6pPr indent="-279400" lvl="5" marL="27432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6pPr>
            <a:lvl7pPr indent="-279400" lvl="6" marL="32004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●"/>
              <a:defRPr sz="500"/>
            </a:lvl7pPr>
            <a:lvl8pPr indent="-279400" lvl="7" marL="36576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○"/>
              <a:defRPr sz="500"/>
            </a:lvl8pPr>
            <a:lvl9pPr indent="-279400" lvl="8" marL="411480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Char char="■"/>
              <a:defRPr sz="500"/>
            </a:lvl9pPr>
          </a:lstStyle>
          <a:p/>
        </p:txBody>
      </p:sp>
      <p:sp>
        <p:nvSpPr>
          <p:cNvPr id="92" name="Google Shape;92;p2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700">
                <a:solidFill>
                  <a:srgbClr val="0000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3">
  <p:cSld name="TITLE_AND_BODY 2_1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95" name="Google Shape;95;p2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96" name="Google Shape;96;p2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97" name="Google Shape;97;p2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4">
  <p:cSld name="TITLE_AND_BODY 2_2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6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00" name="Google Shape;100;p26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01" name="Google Shape;101;p26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5">
  <p:cSld name="TITLE_AND_BODY 2_3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05" name="Google Shape;105;p2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06" name="Google Shape;106;p2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07" name="Google Shape;107;p2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6">
  <p:cSld name="TITLE_AND_BODY 2_4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10" name="Google Shape;110;p2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11" name="Google Shape;111;p2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12" name="Google Shape;112;p2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7">
  <p:cSld name="TITLE_AND_BODY 2_5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15" name="Google Shape;115;p2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16" name="Google Shape;116;p2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17" name="Google Shape;117;p2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8">
  <p:cSld name="TITLE_AND_BODY 2_6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20" name="Google Shape;120;p3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21" name="Google Shape;121;p3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22" name="Google Shape;122;p3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py 2">
  <p:cSld name="Title copy 2 2">
    <p:bg>
      <p:bgPr>
        <a:solidFill>
          <a:srgbClr val="B5B5FA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1"/>
          <p:cNvSpPr txBox="1"/>
          <p:nvPr>
            <p:ph idx="12" type="sldNum"/>
          </p:nvPr>
        </p:nvSpPr>
        <p:spPr>
          <a:xfrm>
            <a:off x="8865381" y="4907310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9">
  <p:cSld name="TITLE_AND_BODY 2_7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27" name="Google Shape;127;p3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28" name="Google Shape;128;p3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29" name="Google Shape;129;p3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0">
  <p:cSld name="TITLE_AND_BODY 2_8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32" name="Google Shape;132;p3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33" name="Google Shape;133;p3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34" name="Google Shape;134;p3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1">
  <p:cSld name="TITLE_AND_BODY 2_9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37" name="Google Shape;137;p3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38" name="Google Shape;138;p3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39" name="Google Shape;139;p3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2">
  <p:cSld name="TITLE_AND_BODY 3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42" name="Google Shape;142;p3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43" name="Google Shape;143;p3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pic>
        <p:nvPicPr>
          <p:cNvPr descr="Google Shape;15;p16" id="144" name="Google Shape;14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19236" y="117556"/>
            <a:ext cx="367320" cy="367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ve">
  <p:cSld name="dove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6"/>
          <p:cNvSpPr txBox="1"/>
          <p:nvPr>
            <p:ph idx="12" type="sldNum"/>
          </p:nvPr>
        </p:nvSpPr>
        <p:spPr>
          <a:xfrm>
            <a:off x="4484619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3">
  <p:cSld name="TITLE_AND_BODY 2_10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50" name="Google Shape;150;p3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51" name="Google Shape;151;p3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52" name="Google Shape;152;p3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4">
  <p:cSld name="TITLE_AND_BODY 2_1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55" name="Google Shape;155;p3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56" name="Google Shape;156;p3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57" name="Google Shape;157;p3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5">
  <p:cSld name="TITLE_AND_BODY 2_12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sz="14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60" name="Google Shape;160;p3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sz="4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2pPr>
            <a:lvl3pPr lvl="2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3pPr>
            <a:lvl4pPr lvl="3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4pPr>
            <a:lvl5pPr lvl="4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5pPr>
            <a:lvl6pPr lvl="5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6pPr>
            <a:lvl7pPr lvl="6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7pPr>
            <a:lvl8pPr lvl="7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8pPr>
            <a:lvl9pPr lvl="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 sz="500"/>
            </a:lvl9pPr>
          </a:lstStyle>
          <a:p/>
        </p:txBody>
      </p:sp>
      <p:sp>
        <p:nvSpPr>
          <p:cNvPr id="161" name="Google Shape;161;p3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1pPr>
            <a:lvl2pPr indent="-361950" lvl="1" marL="914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2pPr>
            <a:lvl3pPr indent="-361950" lvl="2" marL="1371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3pPr>
            <a:lvl4pPr indent="-361950" lvl="3" marL="1828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4pPr>
            <a:lvl5pPr indent="-361950" lvl="4" marL="2286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5pPr>
            <a:lvl6pPr indent="-361950" lvl="5" marL="2743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6pPr>
            <a:lvl7pPr indent="-361950" lvl="6" marL="32004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7pPr>
            <a:lvl8pPr indent="-361950" lvl="7" marL="36576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8pPr>
            <a:lvl9pPr indent="-361950" lvl="8" marL="4114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2100"/>
              <a:buChar char="•"/>
              <a:defRPr sz="500"/>
            </a:lvl9pPr>
          </a:lstStyle>
          <a:p/>
        </p:txBody>
      </p:sp>
      <p:sp>
        <p:nvSpPr>
          <p:cNvPr id="162" name="Google Shape;162;p3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64" name="Google Shape;164;p40"/>
          <p:cNvPicPr preferRelativeResize="0"/>
          <p:nvPr/>
        </p:nvPicPr>
        <p:blipFill rotWithShape="1">
          <a:blip r:embed="rId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65" name="Google Shape;165;p40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BV_LOGO_PE-DE-INFANCIA_roxo.png" id="166" name="Google Shape;166;p40"/>
          <p:cNvPicPr preferRelativeResize="0"/>
          <p:nvPr/>
        </p:nvPicPr>
        <p:blipFill rotWithShape="1">
          <a:blip r:embed="rId4">
            <a:alphaModFix/>
          </a:blip>
          <a:srcRect b="28124" l="6476" r="66957" t="0"/>
          <a:stretch/>
        </p:blipFill>
        <p:spPr>
          <a:xfrm>
            <a:off x="223772" y="4651707"/>
            <a:ext cx="216066" cy="421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" showMasterSp="0">
  <p:cSld name="Blank copy 1">
    <p:bg>
      <p:bgPr>
        <a:solidFill>
          <a:srgbClr val="E8E6E6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13" name="Google Shape;13;p5"/>
          <p:cNvPicPr preferRelativeResize="0"/>
          <p:nvPr/>
        </p:nvPicPr>
        <p:blipFill rotWithShape="1">
          <a:blip r:embed="rId2">
            <a:alphaModFix/>
          </a:blip>
          <a:srcRect b="0" l="1380" r="1371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7">
  <p:cSld name="TITLE_7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1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/>
        </p:txBody>
      </p:sp>
      <p:sp>
        <p:nvSpPr>
          <p:cNvPr id="169" name="Google Shape;169;p41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70" name="Google Shape;170;p41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7">
  <p:cSld name="TITLE_AND_BODY_7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42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3" name="Google Shape;173;p42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4" name="Google Shape;174;p42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 1" showMasterSp="0">
  <p:cSld name="Blank copy 1_2">
    <p:bg>
      <p:bgPr>
        <a:solidFill>
          <a:srgbClr val="E8E6E6"/>
        </a:solid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4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177" name="Google Shape;177;p43"/>
          <p:cNvPicPr preferRelativeResize="0"/>
          <p:nvPr/>
        </p:nvPicPr>
        <p:blipFill rotWithShape="1">
          <a:blip r:embed="rId2">
            <a:alphaModFix/>
          </a:blip>
          <a:srcRect b="0" l="1380" r="1371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 5" showMasterSp="0">
  <p:cSld name="Blank copy 1_6">
    <p:bg>
      <p:bgPr>
        <a:solidFill>
          <a:srgbClr val="E8E6E6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44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180" name="Google Shape;180;p44"/>
          <p:cNvPicPr preferRelativeResize="0"/>
          <p:nvPr/>
        </p:nvPicPr>
        <p:blipFill rotWithShape="1">
          <a:blip r:embed="rId2">
            <a:alphaModFix/>
          </a:blip>
          <a:srcRect b="0" l="1380" r="1371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 4" showMasterSp="0">
  <p:cSld name="Blank copy 1_5">
    <p:bg>
      <p:bgPr>
        <a:solidFill>
          <a:srgbClr val="E8E6E6"/>
        </a:solid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5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183" name="Google Shape;183;p45"/>
          <p:cNvPicPr preferRelativeResize="0"/>
          <p:nvPr/>
        </p:nvPicPr>
        <p:blipFill rotWithShape="1">
          <a:blip r:embed="rId2">
            <a:alphaModFix/>
          </a:blip>
          <a:srcRect b="0" l="1380" r="1371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6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type="title"/>
          </p:nvPr>
        </p:nvSpPr>
        <p:spPr>
          <a:xfrm>
            <a:off x="311699" y="2164126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DC473F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7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89;p40" id="19" name="Google Shape;19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7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1" name="Google Shape;21;p7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22" name="Google Shape;22;p7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 showMasterSp="0">
  <p:cSld name="TITLE_AND_BODY_1">
    <p:bg>
      <p:bgPr>
        <a:solidFill>
          <a:schemeClr val="lt1"/>
        </a:solid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 copiar" showMasterSp="0">
  <p:cSld name="SECTION_HEADER copiar">
    <p:bg>
      <p:bgPr>
        <a:solidFill>
          <a:srgbClr val="E8E6E6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/>
          <p:nvPr/>
        </p:nvSpPr>
        <p:spPr>
          <a:xfrm>
            <a:off x="0" y="-101"/>
            <a:ext cx="9144000" cy="5175600"/>
          </a:xfrm>
          <a:prstGeom prst="rect">
            <a:avLst/>
          </a:prstGeom>
          <a:solidFill>
            <a:srgbClr val="A1A78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" name="Google Shape;27;p9"/>
          <p:cNvSpPr txBox="1"/>
          <p:nvPr>
            <p:ph type="title"/>
          </p:nvPr>
        </p:nvSpPr>
        <p:spPr>
          <a:xfrm>
            <a:off x="311699" y="2074677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FBD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4A3FBD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6;p3" id="28" name="Google Shape;2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9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9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1" name="Google Shape;31;p9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32" name="Google Shape;32;p9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2207021" y="621182"/>
            <a:ext cx="47352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1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6587309" y="4812981"/>
            <a:ext cx="21042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solidFill>
                <a:srgbClr val="585858"/>
              </a:solidFill>
            </a:endParaRPr>
          </a:p>
        </p:txBody>
      </p:sp>
      <p:sp>
        <p:nvSpPr>
          <p:cNvPr id="36" name="Google Shape;36;p10"/>
          <p:cNvSpPr txBox="1"/>
          <p:nvPr>
            <p:ph idx="1" type="body"/>
          </p:nvPr>
        </p:nvSpPr>
        <p:spPr>
          <a:xfrm>
            <a:off x="457452" y="1266978"/>
            <a:ext cx="8234100" cy="3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22.xml"/><Relationship Id="rId44" Type="http://schemas.openxmlformats.org/officeDocument/2006/relationships/slideLayout" Target="../slideLayouts/slideLayout44.xml"/><Relationship Id="rId21" Type="http://schemas.openxmlformats.org/officeDocument/2006/relationships/slideLayout" Target="../slideLayouts/slideLayout21.xml"/><Relationship Id="rId43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4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jpg"/><Relationship Id="rId4" Type="http://schemas.openxmlformats.org/officeDocument/2006/relationships/image" Target="../media/image9.png"/><Relationship Id="rId5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jpg"/><Relationship Id="rId4" Type="http://schemas.openxmlformats.org/officeDocument/2006/relationships/image" Target="../media/image29.png"/><Relationship Id="rId5" Type="http://schemas.openxmlformats.org/officeDocument/2006/relationships/image" Target="../media/image9.png"/><Relationship Id="rId6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14.png"/><Relationship Id="rId7" Type="http://schemas.openxmlformats.org/officeDocument/2006/relationships/image" Target="../media/image24.png"/><Relationship Id="rId8" Type="http://schemas.openxmlformats.org/officeDocument/2006/relationships/image" Target="../media/image3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9.png"/><Relationship Id="rId4" Type="http://schemas.openxmlformats.org/officeDocument/2006/relationships/image" Target="../media/image45.png"/><Relationship Id="rId5" Type="http://schemas.openxmlformats.org/officeDocument/2006/relationships/image" Target="../media/image6.png"/><Relationship Id="rId6" Type="http://schemas.openxmlformats.org/officeDocument/2006/relationships/image" Target="../media/image1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9.png"/><Relationship Id="rId4" Type="http://schemas.openxmlformats.org/officeDocument/2006/relationships/image" Target="../media/image53.png"/><Relationship Id="rId5" Type="http://schemas.openxmlformats.org/officeDocument/2006/relationships/image" Target="../media/image6.png"/><Relationship Id="rId6" Type="http://schemas.openxmlformats.org/officeDocument/2006/relationships/image" Target="../media/image1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2.jpg"/><Relationship Id="rId4" Type="http://schemas.openxmlformats.org/officeDocument/2006/relationships/image" Target="../media/image6.png"/><Relationship Id="rId5" Type="http://schemas.openxmlformats.org/officeDocument/2006/relationships/image" Target="../media/image1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5" Type="http://schemas.openxmlformats.org/officeDocument/2006/relationships/image" Target="../media/image1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3.jpg"/><Relationship Id="rId4" Type="http://schemas.openxmlformats.org/officeDocument/2006/relationships/image" Target="../media/image29.png"/><Relationship Id="rId5" Type="http://schemas.openxmlformats.org/officeDocument/2006/relationships/image" Target="../media/image9.png"/><Relationship Id="rId6" Type="http://schemas.openxmlformats.org/officeDocument/2006/relationships/image" Target="../media/image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8.png"/><Relationship Id="rId4" Type="http://schemas.openxmlformats.org/officeDocument/2006/relationships/image" Target="../media/image31.png"/><Relationship Id="rId9" Type="http://schemas.openxmlformats.org/officeDocument/2006/relationships/image" Target="../media/image55.jpg"/><Relationship Id="rId5" Type="http://schemas.openxmlformats.org/officeDocument/2006/relationships/image" Target="../media/image52.png"/><Relationship Id="rId6" Type="http://schemas.openxmlformats.org/officeDocument/2006/relationships/image" Target="../media/image61.png"/><Relationship Id="rId7" Type="http://schemas.openxmlformats.org/officeDocument/2006/relationships/image" Target="../media/image38.jpg"/><Relationship Id="rId8" Type="http://schemas.openxmlformats.org/officeDocument/2006/relationships/image" Target="../media/image46.jpg"/><Relationship Id="rId11" Type="http://schemas.openxmlformats.org/officeDocument/2006/relationships/image" Target="../media/image42.png"/><Relationship Id="rId10" Type="http://schemas.openxmlformats.org/officeDocument/2006/relationships/image" Target="../media/image59.png"/><Relationship Id="rId13" Type="http://schemas.openxmlformats.org/officeDocument/2006/relationships/image" Target="../media/image54.png"/><Relationship Id="rId12" Type="http://schemas.openxmlformats.org/officeDocument/2006/relationships/image" Target="../media/image4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8.png"/><Relationship Id="rId4" Type="http://schemas.openxmlformats.org/officeDocument/2006/relationships/image" Target="../media/image31.png"/><Relationship Id="rId9" Type="http://schemas.openxmlformats.org/officeDocument/2006/relationships/image" Target="../media/image36.jpg"/><Relationship Id="rId5" Type="http://schemas.openxmlformats.org/officeDocument/2006/relationships/image" Target="../media/image41.png"/><Relationship Id="rId6" Type="http://schemas.openxmlformats.org/officeDocument/2006/relationships/image" Target="../media/image39.png"/><Relationship Id="rId7" Type="http://schemas.openxmlformats.org/officeDocument/2006/relationships/image" Target="../media/image47.png"/><Relationship Id="rId8" Type="http://schemas.openxmlformats.org/officeDocument/2006/relationships/hyperlink" Target="http://drive.google.com/file/d/1hs8vtgXm_ck62S1nTTjJRcNLel8xAdyv/view" TargetMode="Externa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4.jpg"/><Relationship Id="rId4" Type="http://schemas.openxmlformats.org/officeDocument/2006/relationships/image" Target="../media/image48.jpg"/><Relationship Id="rId5" Type="http://schemas.openxmlformats.org/officeDocument/2006/relationships/image" Target="../media/image6.png"/><Relationship Id="rId6" Type="http://schemas.openxmlformats.org/officeDocument/2006/relationships/image" Target="../media/image1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6.png"/><Relationship Id="rId4" Type="http://schemas.openxmlformats.org/officeDocument/2006/relationships/image" Target="../media/image29.png"/><Relationship Id="rId9" Type="http://schemas.openxmlformats.org/officeDocument/2006/relationships/image" Target="../media/image3.png"/><Relationship Id="rId5" Type="http://schemas.openxmlformats.org/officeDocument/2006/relationships/image" Target="../media/image25.png"/><Relationship Id="rId6" Type="http://schemas.openxmlformats.org/officeDocument/2006/relationships/image" Target="../media/image21.png"/><Relationship Id="rId7" Type="http://schemas.openxmlformats.org/officeDocument/2006/relationships/image" Target="../media/image45.png"/><Relationship Id="rId8" Type="http://schemas.openxmlformats.org/officeDocument/2006/relationships/image" Target="../media/image6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0.jpg"/><Relationship Id="rId4" Type="http://schemas.openxmlformats.org/officeDocument/2006/relationships/image" Target="../media/image28.png"/><Relationship Id="rId5" Type="http://schemas.openxmlformats.org/officeDocument/2006/relationships/image" Target="../media/image31.png"/><Relationship Id="rId6" Type="http://schemas.openxmlformats.org/officeDocument/2006/relationships/image" Target="../media/image5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6.png"/><Relationship Id="rId5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jpg"/><Relationship Id="rId4" Type="http://schemas.openxmlformats.org/officeDocument/2006/relationships/image" Target="../media/image29.png"/><Relationship Id="rId5" Type="http://schemas.openxmlformats.org/officeDocument/2006/relationships/image" Target="../media/image9.png"/><Relationship Id="rId6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9.png"/><Relationship Id="rId4" Type="http://schemas.openxmlformats.org/officeDocument/2006/relationships/image" Target="../media/image9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www.google.com/search?q=lei+parentalidade+positiva&amp;rlz=1C1GCEU_pt-BRBR1035BR1035&amp;oq=lei&amp;gs_lcrp=EgZjaHJvbWUqBggBEEUYOzIGCAAQRRhBMgYIARBFGDsyBggCEEUYOzIGCAMQRRg7MgYIBBBFGDkyDQgFEAAYgwEYsQMYgAQyBggGEEUYPTIGCAcQRRg80gEIMjExMmowajmoAgCwAgE&amp;sourceid=chrome&amp;ie=UTF-8" TargetMode="External"/><Relationship Id="rId4" Type="http://schemas.openxmlformats.org/officeDocument/2006/relationships/image" Target="../media/image6.png"/><Relationship Id="rId5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png"/><Relationship Id="rId4" Type="http://schemas.openxmlformats.org/officeDocument/2006/relationships/image" Target="../media/image29.png"/><Relationship Id="rId5" Type="http://schemas.openxmlformats.org/officeDocument/2006/relationships/image" Target="../media/image25.png"/><Relationship Id="rId6" Type="http://schemas.openxmlformats.org/officeDocument/2006/relationships/image" Target="../media/image21.png"/><Relationship Id="rId7" Type="http://schemas.openxmlformats.org/officeDocument/2006/relationships/image" Target="../media/image6.png"/><Relationship Id="rId8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jpg"/><Relationship Id="rId4" Type="http://schemas.openxmlformats.org/officeDocument/2006/relationships/image" Target="../media/image6.png"/><Relationship Id="rId5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46"/>
          <p:cNvPicPr preferRelativeResize="0"/>
          <p:nvPr/>
        </p:nvPicPr>
        <p:blipFill rotWithShape="1">
          <a:blip r:embed="rId3">
            <a:alphaModFix/>
          </a:blip>
          <a:srcRect b="47729" l="6754" r="6762" t="19644"/>
          <a:stretch/>
        </p:blipFill>
        <p:spPr>
          <a:xfrm>
            <a:off x="0" y="1"/>
            <a:ext cx="9143999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46"/>
          <p:cNvSpPr txBox="1"/>
          <p:nvPr/>
        </p:nvSpPr>
        <p:spPr>
          <a:xfrm>
            <a:off x="366125" y="1807800"/>
            <a:ext cx="4210800" cy="15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lang="pt-BR" sz="4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Bem vindas</a:t>
            </a:r>
            <a:endParaRPr b="1" sz="4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lang="pt-BR" sz="4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Bem vindos</a:t>
            </a:r>
            <a:endParaRPr b="1" sz="4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190" name="Google Shape;190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52700" y="4655125"/>
            <a:ext cx="779834" cy="157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1" name="Google Shape;191;p46"/>
          <p:cNvPicPr preferRelativeResize="0"/>
          <p:nvPr/>
        </p:nvPicPr>
        <p:blipFill rotWithShape="1">
          <a:blip r:embed="rId5">
            <a:alphaModFix/>
          </a:blip>
          <a:srcRect b="2579" l="0" r="0" t="2570"/>
          <a:stretch/>
        </p:blipFill>
        <p:spPr>
          <a:xfrm>
            <a:off x="8126178" y="4655126"/>
            <a:ext cx="650525" cy="157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55"/>
          <p:cNvSpPr txBox="1"/>
          <p:nvPr/>
        </p:nvSpPr>
        <p:spPr>
          <a:xfrm>
            <a:off x="1477800" y="829375"/>
            <a:ext cx="6188400" cy="352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2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hoje vamos:</a:t>
            </a:r>
            <a:endParaRPr sz="32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entender a importância do tema do projeto Paternidade Positiva </a:t>
            </a:r>
            <a:endParaRPr sz="2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refletir sobre as secretarias envolvidas e mapear serviços públicos que tenham convergência </a:t>
            </a:r>
            <a:endParaRPr sz="2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definir pontos focais e próximos passos </a:t>
            </a:r>
            <a:endParaRPr sz="2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295" name="Google Shape;295;p55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96" name="Google Shape;296;p5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Google Shape;301;p56"/>
          <p:cNvPicPr preferRelativeResize="0"/>
          <p:nvPr/>
        </p:nvPicPr>
        <p:blipFill rotWithShape="1">
          <a:blip r:embed="rId3">
            <a:alphaModFix/>
          </a:blip>
          <a:srcRect b="47729" l="6754" r="6762" t="19644"/>
          <a:stretch/>
        </p:blipFill>
        <p:spPr>
          <a:xfrm>
            <a:off x="0" y="1"/>
            <a:ext cx="9143999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56"/>
          <p:cNvSpPr txBox="1"/>
          <p:nvPr/>
        </p:nvSpPr>
        <p:spPr>
          <a:xfrm>
            <a:off x="1574950" y="1389575"/>
            <a:ext cx="4210800" cy="22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lang="pt-BR" sz="4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Cenário </a:t>
            </a:r>
            <a:r>
              <a:rPr b="1" lang="pt-BR" sz="4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Paternidade</a:t>
            </a:r>
            <a:endParaRPr b="1" sz="4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t/>
            </a:r>
            <a:endParaRPr b="1" sz="4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03" name="Google Shape;303;p56"/>
          <p:cNvPicPr preferRelativeResize="0"/>
          <p:nvPr/>
        </p:nvPicPr>
        <p:blipFill rotWithShape="1">
          <a:blip r:embed="rId4">
            <a:alphaModFix/>
          </a:blip>
          <a:srcRect b="0" l="69869" r="3984" t="0"/>
          <a:stretch/>
        </p:blipFill>
        <p:spPr>
          <a:xfrm>
            <a:off x="7006458" y="3858306"/>
            <a:ext cx="1316227" cy="8435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04" name="Google Shape;304;p5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52700" y="4655125"/>
            <a:ext cx="779834" cy="157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05" name="Google Shape;305;p56"/>
          <p:cNvPicPr preferRelativeResize="0"/>
          <p:nvPr/>
        </p:nvPicPr>
        <p:blipFill rotWithShape="1">
          <a:blip r:embed="rId6">
            <a:alphaModFix/>
          </a:blip>
          <a:srcRect b="2579" l="0" r="0" t="2570"/>
          <a:stretch/>
        </p:blipFill>
        <p:spPr>
          <a:xfrm>
            <a:off x="8126178" y="4655126"/>
            <a:ext cx="650525" cy="157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7"/>
          <p:cNvSpPr txBox="1"/>
          <p:nvPr/>
        </p:nvSpPr>
        <p:spPr>
          <a:xfrm>
            <a:off x="2087100" y="917525"/>
            <a:ext cx="49683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você já parou</a:t>
            </a:r>
            <a:endParaRPr sz="5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pensar que</a:t>
            </a:r>
            <a:endParaRPr sz="5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masculinidade e a violência andam juntas? </a:t>
            </a:r>
            <a:endParaRPr sz="5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Google Shape;315;p58"/>
          <p:cNvPicPr preferRelativeResize="0"/>
          <p:nvPr/>
        </p:nvPicPr>
        <p:blipFill rotWithShape="1">
          <a:blip r:embed="rId3">
            <a:alphaModFix/>
          </a:blip>
          <a:srcRect b="38682" l="35183" r="57445" t="29898"/>
          <a:stretch/>
        </p:blipFill>
        <p:spPr>
          <a:xfrm>
            <a:off x="5864275" y="3659575"/>
            <a:ext cx="268652" cy="3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58"/>
          <p:cNvSpPr/>
          <p:nvPr/>
        </p:nvSpPr>
        <p:spPr>
          <a:xfrm>
            <a:off x="4679475" y="2507575"/>
            <a:ext cx="3228300" cy="6684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58"/>
          <p:cNvSpPr txBox="1"/>
          <p:nvPr/>
        </p:nvSpPr>
        <p:spPr>
          <a:xfrm>
            <a:off x="1236213" y="996450"/>
            <a:ext cx="3244500" cy="118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Os homens sofrem, </a:t>
            </a:r>
            <a:r>
              <a:rPr lang="pt-BR" sz="27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mas</a:t>
            </a:r>
            <a:r>
              <a:rPr lang="pt-BR" sz="27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sofrem calados e sozinhos.</a:t>
            </a:r>
            <a:endParaRPr sz="1400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18" name="Google Shape;318;p58"/>
          <p:cNvSpPr txBox="1"/>
          <p:nvPr/>
        </p:nvSpPr>
        <p:spPr>
          <a:xfrm>
            <a:off x="4679488" y="1491800"/>
            <a:ext cx="27222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 em cada </a:t>
            </a: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10</a:t>
            </a: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homens</a:t>
            </a:r>
            <a:endParaRPr sz="7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19" name="Google Shape;319;p58"/>
          <p:cNvSpPr txBox="1"/>
          <p:nvPr/>
        </p:nvSpPr>
        <p:spPr>
          <a:xfrm>
            <a:off x="4679488" y="1844863"/>
            <a:ext cx="27222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NÃO conversam sobre seus maiores medos e dúvidas com os amigos</a:t>
            </a:r>
            <a:endParaRPr sz="1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20" name="Google Shape;320;p58"/>
          <p:cNvSpPr txBox="1"/>
          <p:nvPr/>
        </p:nvSpPr>
        <p:spPr>
          <a:xfrm>
            <a:off x="4713625" y="2489075"/>
            <a:ext cx="1126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70</a:t>
            </a:r>
            <a:r>
              <a:rPr lang="pt-BR" sz="1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%</a:t>
            </a:r>
            <a:r>
              <a:rPr lang="pt-BR" sz="3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endParaRPr sz="3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21" name="Google Shape;321;p58"/>
          <p:cNvSpPr txBox="1"/>
          <p:nvPr/>
        </p:nvSpPr>
        <p:spPr>
          <a:xfrm>
            <a:off x="5769450" y="2584763"/>
            <a:ext cx="2200500" cy="4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DOS PACIENTES COM ALCOOLISMO</a:t>
            </a:r>
            <a:endParaRPr sz="1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22" name="Google Shape;322;p58"/>
          <p:cNvSpPr/>
          <p:nvPr/>
        </p:nvSpPr>
        <p:spPr>
          <a:xfrm>
            <a:off x="1834050" y="2507575"/>
            <a:ext cx="2488800" cy="6684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58"/>
          <p:cNvSpPr txBox="1"/>
          <p:nvPr/>
        </p:nvSpPr>
        <p:spPr>
          <a:xfrm>
            <a:off x="1868200" y="2489075"/>
            <a:ext cx="1126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9</a:t>
            </a:r>
            <a:r>
              <a:rPr lang="pt-BR" sz="4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5</a:t>
            </a:r>
            <a:r>
              <a:rPr lang="pt-BR" sz="1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%</a:t>
            </a:r>
            <a:r>
              <a:rPr lang="pt-BR" sz="3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endParaRPr sz="3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24" name="Google Shape;324;p58"/>
          <p:cNvSpPr txBox="1"/>
          <p:nvPr/>
        </p:nvSpPr>
        <p:spPr>
          <a:xfrm>
            <a:off x="2861775" y="2525975"/>
            <a:ext cx="14151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DA POPULAÇÃO </a:t>
            </a:r>
            <a:endParaRPr sz="12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PRISIONAL</a:t>
            </a:r>
            <a:endParaRPr sz="12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NO BRASIL</a:t>
            </a:r>
            <a:endParaRPr sz="12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25" name="Google Shape;325;p58"/>
          <p:cNvSpPr txBox="1"/>
          <p:nvPr/>
        </p:nvSpPr>
        <p:spPr>
          <a:xfrm>
            <a:off x="1339500" y="3538600"/>
            <a:ext cx="31410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HOMENS SE SUICIDAM</a:t>
            </a:r>
            <a:endParaRPr sz="2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7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4X MAIS QUE AS MULHERES</a:t>
            </a:r>
            <a:endParaRPr sz="1700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26" name="Google Shape;326;p58"/>
          <p:cNvSpPr txBox="1"/>
          <p:nvPr/>
        </p:nvSpPr>
        <p:spPr>
          <a:xfrm>
            <a:off x="366125" y="4337350"/>
            <a:ext cx="8410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1" sz="8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Allma-pascoa-danke-A4.png" id="327" name="Google Shape;327;p58"/>
          <p:cNvPicPr preferRelativeResize="0"/>
          <p:nvPr/>
        </p:nvPicPr>
        <p:blipFill rotWithShape="1">
          <a:blip r:embed="rId4">
            <a:alphaModFix/>
          </a:blip>
          <a:srcRect b="0" l="1380" r="1371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28" name="Google Shape;328;p58"/>
          <p:cNvPicPr preferRelativeResize="0"/>
          <p:nvPr/>
        </p:nvPicPr>
        <p:blipFill rotWithShape="1">
          <a:blip r:embed="rId5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29" name="Google Shape;329;p58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58"/>
          <p:cNvSpPr txBox="1"/>
          <p:nvPr/>
        </p:nvSpPr>
        <p:spPr>
          <a:xfrm>
            <a:off x="1043550" y="4406450"/>
            <a:ext cx="7540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800">
                <a:solidFill>
                  <a:srgbClr val="B7B7B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dados Brasil // fontes:  Revista Pais e Filhos (2019) | Relatório Sistema Penitenciário (2023) | Ministério da Saúde (2021) | Hospital Albert Einstein | IBGE (2022)  </a:t>
            </a:r>
            <a:endParaRPr sz="800">
              <a:solidFill>
                <a:srgbClr val="B7B7B7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31" name="Google Shape;331;p58"/>
          <p:cNvSpPr txBox="1"/>
          <p:nvPr/>
        </p:nvSpPr>
        <p:spPr>
          <a:xfrm>
            <a:off x="4644825" y="3554813"/>
            <a:ext cx="1247400" cy="455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rgbClr val="FFFFFF"/>
                </a:solidFill>
                <a:latin typeface="Nunito Black"/>
                <a:ea typeface="Nunito Black"/>
                <a:cs typeface="Nunito Black"/>
                <a:sym typeface="Nunito Black"/>
              </a:rPr>
              <a:t>79 anos</a:t>
            </a:r>
            <a:endParaRPr sz="2200">
              <a:solidFill>
                <a:srgbClr val="FFFFFF"/>
              </a:solidFill>
              <a:latin typeface="Nunito Black"/>
              <a:ea typeface="Nunito Black"/>
              <a:cs typeface="Nunito Black"/>
              <a:sym typeface="Nunito Black"/>
            </a:endParaRPr>
          </a:p>
        </p:txBody>
      </p:sp>
      <p:sp>
        <p:nvSpPr>
          <p:cNvPr id="332" name="Google Shape;332;p58"/>
          <p:cNvSpPr txBox="1"/>
          <p:nvPr/>
        </p:nvSpPr>
        <p:spPr>
          <a:xfrm>
            <a:off x="6270876" y="3554813"/>
            <a:ext cx="1247400" cy="455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200">
                <a:solidFill>
                  <a:srgbClr val="FFFFFF"/>
                </a:solidFill>
                <a:latin typeface="Nunito Black"/>
                <a:ea typeface="Nunito Black"/>
                <a:cs typeface="Nunito Black"/>
                <a:sym typeface="Nunito Black"/>
              </a:rPr>
              <a:t>72 anos</a:t>
            </a:r>
            <a:endParaRPr sz="2200">
              <a:solidFill>
                <a:srgbClr val="FFFFFF"/>
              </a:solidFill>
              <a:latin typeface="Nunito Black"/>
              <a:ea typeface="Nunito Black"/>
              <a:cs typeface="Nunito Black"/>
              <a:sym typeface="Nunito Black"/>
            </a:endParaRPr>
          </a:p>
        </p:txBody>
      </p:sp>
      <p:pic>
        <p:nvPicPr>
          <p:cNvPr id="333" name="Google Shape;333;p58"/>
          <p:cNvPicPr preferRelativeResize="0"/>
          <p:nvPr/>
        </p:nvPicPr>
        <p:blipFill rotWithShape="1">
          <a:blip r:embed="rId3">
            <a:alphaModFix/>
          </a:blip>
          <a:srcRect b="41063" l="83654" r="8974" t="29899"/>
          <a:stretch/>
        </p:blipFill>
        <p:spPr>
          <a:xfrm>
            <a:off x="7473950" y="3646000"/>
            <a:ext cx="268652" cy="29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5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511086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5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69458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5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035910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5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302341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5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60713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5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27165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5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flipH="1">
            <a:off x="4679480" y="1024700"/>
            <a:ext cx="268636" cy="511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5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flipH="1">
            <a:off x="4970148" y="1024700"/>
            <a:ext cx="268636" cy="511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5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flipH="1">
            <a:off x="5244659" y="1024700"/>
            <a:ext cx="268636" cy="511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5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096015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59"/>
          <p:cNvSpPr txBox="1"/>
          <p:nvPr/>
        </p:nvSpPr>
        <p:spPr>
          <a:xfrm>
            <a:off x="366125" y="4565950"/>
            <a:ext cx="8410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pt-BR" sz="800">
                <a:solidFill>
                  <a:srgbClr val="B7B7B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dados Brasil // fontes:  Pró Mundo (2019) |  Portal da Transparência do Registro Civil  | PNS +  IBGE </a:t>
            </a:r>
            <a:endParaRPr sz="800">
              <a:solidFill>
                <a:srgbClr val="B7B7B7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rgbClr val="B7B7B7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9" name="Google Shape;349;p59"/>
          <p:cNvSpPr txBox="1"/>
          <p:nvPr/>
        </p:nvSpPr>
        <p:spPr>
          <a:xfrm>
            <a:off x="1226738" y="1520250"/>
            <a:ext cx="3245100" cy="21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aproximadamente </a:t>
            </a:r>
            <a:r>
              <a:rPr lang="pt-BR" sz="27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80% dos homens</a:t>
            </a:r>
            <a:r>
              <a:rPr lang="pt-BR" sz="2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se tornarão pais biológicos em algum momento </a:t>
            </a:r>
            <a:endParaRPr sz="2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 suas vidas</a:t>
            </a:r>
            <a:endParaRPr sz="19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50" name="Google Shape;350;p59"/>
          <p:cNvSpPr txBox="1"/>
          <p:nvPr/>
        </p:nvSpPr>
        <p:spPr>
          <a:xfrm>
            <a:off x="9144000" y="1353600"/>
            <a:ext cx="3000000" cy="34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Segundo o Relatório A Situação da Paternidade no Brasil Tempo de Agir 2019 (Pró Mundo), aproximadamente 80% dos homens se tornarão pais biológicos em algum momento de suas vidas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 Brasil registrou mais de 172 mil certidões de nascimento sem o nome dos pais em 2023, o maior número desde 2016. A série histórica aponta para um aumento de 24,5% da ausência paterna nos últimos sete anos. Os números foram obtidos por meio de um levantamento exclusivo feito pelo R7 com dados do Portal da Transparência do Registro Civil.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9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Quase um a cada quatro (23,3%) pais de crianças com menos de seis anos ou com suas parceiras grávidas declararam não acompanhar o pré-natal de suas companheiras, mostra levantamento inédito feito dentro da Pesquisa Nacional de Saúde 2019 (PNS), realizada a cada cinco pelo Instituto Brasileiro de Geografia e Estatística (IBGE) 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1" name="Google Shape;351;p59"/>
          <p:cNvSpPr txBox="1"/>
          <p:nvPr/>
        </p:nvSpPr>
        <p:spPr>
          <a:xfrm>
            <a:off x="5432613" y="2557138"/>
            <a:ext cx="24834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registro mais de </a:t>
            </a:r>
            <a:r>
              <a:rPr lang="pt-BR" sz="15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172 mil certidões de nascimento sem o nome dos pais</a:t>
            </a:r>
            <a:r>
              <a:rPr lang="pt-BR" sz="1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em 2023 - </a:t>
            </a:r>
            <a:r>
              <a:rPr lang="pt-BR" sz="15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470 por dia - </a:t>
            </a:r>
            <a:r>
              <a:rPr lang="pt-BR" sz="1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maior número desde 2016 - </a:t>
            </a:r>
            <a:r>
              <a:rPr lang="pt-BR" sz="15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</a:t>
            </a:r>
            <a:r>
              <a:rPr lang="pt-BR" sz="15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aumento de 24,5% da ausência paterna</a:t>
            </a:r>
            <a:r>
              <a:rPr lang="pt-BR" sz="15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nos últimos sete anos</a:t>
            </a:r>
            <a:endParaRPr sz="15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52" name="Google Shape;352;p59"/>
          <p:cNvSpPr txBox="1"/>
          <p:nvPr/>
        </p:nvSpPr>
        <p:spPr>
          <a:xfrm>
            <a:off x="5432613" y="540663"/>
            <a:ext cx="24834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quase </a:t>
            </a:r>
            <a:r>
              <a:rPr lang="pt-BR" sz="15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a cada quatro (23,3%) pais</a:t>
            </a:r>
            <a:r>
              <a:rPr lang="pt-BR" sz="1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de crianças com menos de seis anos ou com suas parceiras grávidas declararam </a:t>
            </a:r>
            <a:r>
              <a:rPr lang="pt-BR" sz="1500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não acompanhar o pré-natal </a:t>
            </a:r>
            <a:r>
              <a:rPr lang="pt-BR" sz="15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 suas companheiras</a:t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60"/>
          <p:cNvSpPr/>
          <p:nvPr/>
        </p:nvSpPr>
        <p:spPr>
          <a:xfrm>
            <a:off x="5692375" y="0"/>
            <a:ext cx="2556300" cy="51753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358" name="Google Shape;358;p60"/>
          <p:cNvSpPr/>
          <p:nvPr/>
        </p:nvSpPr>
        <p:spPr>
          <a:xfrm>
            <a:off x="5898407" y="2755415"/>
            <a:ext cx="2220600" cy="2748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700" lIns="68700" spcFirstLastPara="1" rIns="68700" wrap="square" tIns="68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paternidade positiva</a:t>
            </a:r>
            <a:endParaRPr sz="2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aumentar a presença do homem no pré-natal</a:t>
            </a:r>
            <a:r>
              <a:rPr lang="pt-BR" sz="1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r>
              <a:rPr lang="pt-BR" sz="1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(feminino e masculino)</a:t>
            </a:r>
            <a:endParaRPr sz="1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1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aumentar presença de homens no parto</a:t>
            </a:r>
            <a:endParaRPr sz="1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aumentar a presença do homem nas tarefas cotidianas familiares</a:t>
            </a:r>
            <a:endParaRPr sz="1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0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fomentar interação Positiva com qualidade pelo menos 15 diários</a:t>
            </a:r>
            <a:endParaRPr sz="1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grpSp>
        <p:nvGrpSpPr>
          <p:cNvPr id="359" name="Google Shape;359;p60"/>
          <p:cNvGrpSpPr/>
          <p:nvPr/>
        </p:nvGrpSpPr>
        <p:grpSpPr>
          <a:xfrm>
            <a:off x="6625219" y="2073922"/>
            <a:ext cx="1413972" cy="437213"/>
            <a:chOff x="4684963" y="4006500"/>
            <a:chExt cx="3171052" cy="977450"/>
          </a:xfrm>
        </p:grpSpPr>
        <p:pic>
          <p:nvPicPr>
            <p:cNvPr id="360" name="Google Shape;360;p60"/>
            <p:cNvPicPr preferRelativeResize="0"/>
            <p:nvPr/>
          </p:nvPicPr>
          <p:blipFill rotWithShape="1">
            <a:blip r:embed="rId3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1" name="Google Shape;361;p60"/>
            <p:cNvPicPr preferRelativeResize="0"/>
            <p:nvPr/>
          </p:nvPicPr>
          <p:blipFill rotWithShape="1">
            <a:blip r:embed="rId3">
              <a:alphaModFix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62" name="Google Shape;362;p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43613" y="230973"/>
            <a:ext cx="2490762" cy="2072149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60"/>
          <p:cNvSpPr txBox="1"/>
          <p:nvPr/>
        </p:nvSpPr>
        <p:spPr>
          <a:xfrm>
            <a:off x="896275" y="1845875"/>
            <a:ext cx="3149400" cy="16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por isso uma nova caixa de ferramentas foi disponibilizada para os municípios da Rede Urban95</a:t>
            </a:r>
            <a:endParaRPr sz="24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64" name="Google Shape;364;p60"/>
          <p:cNvSpPr txBox="1"/>
          <p:nvPr/>
        </p:nvSpPr>
        <p:spPr>
          <a:xfrm>
            <a:off x="1052575" y="3996975"/>
            <a:ext cx="3062100" cy="8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10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notem que os 2 primeiros indicadores estão muito relacionados à área de saúde, e os outros 2 , mais subjetivos, estão mais ligados aos serviços sociais com maior interação com os homens, os pais.</a:t>
            </a:r>
            <a:endParaRPr sz="10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logos-ALMA--RGB-preto.png" id="365" name="Google Shape;365;p60"/>
          <p:cNvPicPr preferRelativeResize="0"/>
          <p:nvPr/>
        </p:nvPicPr>
        <p:blipFill rotWithShape="1">
          <a:blip r:embed="rId5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66" name="Google Shape;366;p60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1" name="Google Shape;371;p61"/>
          <p:cNvGrpSpPr/>
          <p:nvPr/>
        </p:nvGrpSpPr>
        <p:grpSpPr>
          <a:xfrm>
            <a:off x="3770683" y="3641273"/>
            <a:ext cx="3056260" cy="944901"/>
            <a:chOff x="4684963" y="4006500"/>
            <a:chExt cx="3171052" cy="977450"/>
          </a:xfrm>
        </p:grpSpPr>
        <p:pic>
          <p:nvPicPr>
            <p:cNvPr id="372" name="Google Shape;372;p61"/>
            <p:cNvPicPr preferRelativeResize="0"/>
            <p:nvPr/>
          </p:nvPicPr>
          <p:blipFill rotWithShape="1">
            <a:blip r:embed="rId3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3" name="Google Shape;373;p61"/>
            <p:cNvPicPr preferRelativeResize="0"/>
            <p:nvPr/>
          </p:nvPicPr>
          <p:blipFill rotWithShape="1">
            <a:blip r:embed="rId3">
              <a:alphaModFix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74" name="Google Shape;374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87600" y="437274"/>
            <a:ext cx="4770999" cy="39691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75" name="Google Shape;375;p61"/>
          <p:cNvPicPr preferRelativeResize="0"/>
          <p:nvPr/>
        </p:nvPicPr>
        <p:blipFill rotWithShape="1">
          <a:blip r:embed="rId5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76" name="Google Shape;376;p61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1" name="Google Shape;381;p62"/>
          <p:cNvPicPr preferRelativeResize="0"/>
          <p:nvPr/>
        </p:nvPicPr>
        <p:blipFill rotWithShape="1">
          <a:blip r:embed="rId3">
            <a:alphaModFix/>
          </a:blip>
          <a:srcRect b="11250" l="0" r="1710" t="14587"/>
          <a:stretch/>
        </p:blipFill>
        <p:spPr>
          <a:xfrm>
            <a:off x="0" y="0"/>
            <a:ext cx="4571999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62"/>
          <p:cNvSpPr txBox="1"/>
          <p:nvPr/>
        </p:nvSpPr>
        <p:spPr>
          <a:xfrm>
            <a:off x="5532900" y="529150"/>
            <a:ext cx="2801400" cy="40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Está mais que provado que crianças que têm vínculos fortes com seus pais têm mais saúde, alegria e chances de se desenvolverem plenamente. E médicos relatam que para  cuidar de uma criança o homem começa a se cuidar melhor, a se abrir para as emoções e relações afetivas e presta mais atenção em seus hábitos. Homens que exercem uma paternidade ativa vivem mais e melhor!</a:t>
            </a:r>
            <a:endParaRPr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900"/>
              </a:spcBef>
              <a:spcAft>
                <a:spcPts val="900"/>
              </a:spcAft>
              <a:buNone/>
            </a:pP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Participar do </a:t>
            </a:r>
            <a:r>
              <a:rPr b="1" lang="pt-BR" sz="1100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pré-natal,</a:t>
            </a: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estar presente no </a:t>
            </a:r>
            <a:r>
              <a:rPr b="1" lang="pt-BR" sz="1100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parto,</a:t>
            </a: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dividir os </a:t>
            </a:r>
            <a:r>
              <a:rPr b="1" lang="pt-BR" sz="1100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cuidados</a:t>
            </a: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cotidianos com a parceira e ter ao menos </a:t>
            </a:r>
            <a:r>
              <a:rPr b="1" lang="pt-BR" sz="1100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quinze minutos</a:t>
            </a: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por dia de atenção plena como o bebê dizendo: </a:t>
            </a:r>
            <a:r>
              <a:rPr b="1" lang="pt-BR" sz="1100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Papai Tá Aqui pra você </a:t>
            </a:r>
            <a:r>
              <a:rPr b="1" lang="pt-BR" sz="11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o começo de tudo. </a:t>
            </a:r>
            <a:endParaRPr b="1" sz="11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83" name="Google Shape;383;p62"/>
          <p:cNvSpPr txBox="1"/>
          <p:nvPr/>
        </p:nvSpPr>
        <p:spPr>
          <a:xfrm>
            <a:off x="5525325" y="855000"/>
            <a:ext cx="3000000" cy="3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16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Conceito</a:t>
            </a:r>
            <a:endParaRPr/>
          </a:p>
        </p:txBody>
      </p:sp>
      <p:sp>
        <p:nvSpPr>
          <p:cNvPr id="384" name="Google Shape;384;p62"/>
          <p:cNvSpPr txBox="1"/>
          <p:nvPr/>
        </p:nvSpPr>
        <p:spPr>
          <a:xfrm>
            <a:off x="260350" y="2531400"/>
            <a:ext cx="4140000" cy="13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0">
                <a:solidFill>
                  <a:schemeClr val="lt1"/>
                </a:solidFill>
                <a:highlight>
                  <a:schemeClr val="accent6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pai </a:t>
            </a:r>
            <a:endParaRPr sz="5000">
              <a:solidFill>
                <a:schemeClr val="lt1"/>
              </a:solidFill>
              <a:highlight>
                <a:schemeClr val="accent6"/>
              </a:highlight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0">
                <a:solidFill>
                  <a:schemeClr val="lt1"/>
                </a:solidFill>
                <a:highlight>
                  <a:schemeClr val="accent6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presente</a:t>
            </a:r>
            <a:endParaRPr sz="5000">
              <a:solidFill>
                <a:schemeClr val="lt1"/>
              </a:solidFill>
              <a:highlight>
                <a:schemeClr val="accent6"/>
              </a:highlight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385" name="Google Shape;385;p6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86" name="Google Shape;386;p62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63"/>
          <p:cNvSpPr txBox="1"/>
          <p:nvPr/>
        </p:nvSpPr>
        <p:spPr>
          <a:xfrm>
            <a:off x="2087100" y="765125"/>
            <a:ext cx="66897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5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paternidade ativa impacta na saúde do homem, na saúde mental da família e na base da sociedade </a:t>
            </a:r>
            <a:endParaRPr sz="5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392" name="Google Shape;392;p63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93" name="Google Shape;393;p6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8" name="Google Shape;398;p64"/>
          <p:cNvCxnSpPr/>
          <p:nvPr/>
        </p:nvCxnSpPr>
        <p:spPr>
          <a:xfrm flipH="1" rot="10075702">
            <a:off x="1684414" y="3356811"/>
            <a:ext cx="1712775" cy="1508615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399" name="Google Shape;399;p64"/>
          <p:cNvSpPr/>
          <p:nvPr/>
        </p:nvSpPr>
        <p:spPr>
          <a:xfrm flipH="1" rot="-725224">
            <a:off x="3163831" y="3095752"/>
            <a:ext cx="156162" cy="1569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400" name="Google Shape;400;p64"/>
          <p:cNvCxnSpPr/>
          <p:nvPr/>
        </p:nvCxnSpPr>
        <p:spPr>
          <a:xfrm flipH="1" rot="10075765">
            <a:off x="3180279" y="2520915"/>
            <a:ext cx="1688532" cy="498597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401" name="Google Shape;401;p64"/>
          <p:cNvSpPr/>
          <p:nvPr/>
        </p:nvSpPr>
        <p:spPr>
          <a:xfrm flipH="1" rot="-725224">
            <a:off x="4683649" y="2297465"/>
            <a:ext cx="156162" cy="1569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402" name="Google Shape;402;p64"/>
          <p:cNvCxnSpPr/>
          <p:nvPr/>
        </p:nvCxnSpPr>
        <p:spPr>
          <a:xfrm flipH="1" rot="10075822">
            <a:off x="4607792" y="798355"/>
            <a:ext cx="2915346" cy="1268201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403" name="Google Shape;403;p64"/>
          <p:cNvCxnSpPr/>
          <p:nvPr/>
        </p:nvCxnSpPr>
        <p:spPr>
          <a:xfrm rot="-724608">
            <a:off x="537227" y="4608030"/>
            <a:ext cx="1270417" cy="560493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404" name="Google Shape;404;p64"/>
          <p:cNvCxnSpPr/>
          <p:nvPr/>
        </p:nvCxnSpPr>
        <p:spPr>
          <a:xfrm rot="-723265">
            <a:off x="3417788" y="3106234"/>
            <a:ext cx="416586" cy="1637120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405" name="Google Shape;405;p64"/>
          <p:cNvCxnSpPr/>
          <p:nvPr/>
        </p:nvCxnSpPr>
        <p:spPr>
          <a:xfrm rot="-724120">
            <a:off x="1827777" y="4782767"/>
            <a:ext cx="2208206" cy="143800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406" name="Google Shape;406;p64"/>
          <p:cNvCxnSpPr/>
          <p:nvPr/>
        </p:nvCxnSpPr>
        <p:spPr>
          <a:xfrm flipH="1" rot="10077808">
            <a:off x="4560373" y="290828"/>
            <a:ext cx="185580" cy="2052576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407" name="Google Shape;407;p64"/>
          <p:cNvCxnSpPr/>
          <p:nvPr/>
        </p:nvCxnSpPr>
        <p:spPr>
          <a:xfrm flipH="1" rot="-724122">
            <a:off x="3776413" y="2401951"/>
            <a:ext cx="1243995" cy="2185020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408" name="Google Shape;408;p64"/>
          <p:cNvCxnSpPr/>
          <p:nvPr/>
        </p:nvCxnSpPr>
        <p:spPr>
          <a:xfrm flipH="1" rot="-723990">
            <a:off x="2982881" y="455201"/>
            <a:ext cx="1826863" cy="2561587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409" name="Google Shape;409;p64"/>
          <p:cNvCxnSpPr/>
          <p:nvPr/>
        </p:nvCxnSpPr>
        <p:spPr>
          <a:xfrm rot="-724264">
            <a:off x="4568053" y="43308"/>
            <a:ext cx="2737121" cy="776371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410" name="Google Shape;410;p64"/>
          <p:cNvSpPr/>
          <p:nvPr/>
        </p:nvSpPr>
        <p:spPr>
          <a:xfrm flipH="1" rot="-726030">
            <a:off x="3909500" y="4607676"/>
            <a:ext cx="208942" cy="2100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1" name="Google Shape;411;p64"/>
          <p:cNvSpPr/>
          <p:nvPr/>
        </p:nvSpPr>
        <p:spPr>
          <a:xfrm flipH="1" rot="-726030">
            <a:off x="7217815" y="422233"/>
            <a:ext cx="208942" cy="2100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2" name="Google Shape;412;p64"/>
          <p:cNvSpPr/>
          <p:nvPr/>
        </p:nvSpPr>
        <p:spPr>
          <a:xfrm flipH="1" rot="-726030">
            <a:off x="4412126" y="228538"/>
            <a:ext cx="208942" cy="2100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413" name="Google Shape;413;p64"/>
          <p:cNvCxnSpPr/>
          <p:nvPr/>
        </p:nvCxnSpPr>
        <p:spPr>
          <a:xfrm flipH="1" rot="10437318">
            <a:off x="7287018" y="-353708"/>
            <a:ext cx="655243" cy="853631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414" name="Google Shape;414;p64"/>
          <p:cNvCxnSpPr/>
          <p:nvPr/>
        </p:nvCxnSpPr>
        <p:spPr>
          <a:xfrm flipH="1" rot="10075925">
            <a:off x="359664" y="3462762"/>
            <a:ext cx="3042027" cy="985838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415" name="Google Shape;415;p64"/>
          <p:cNvCxnSpPr/>
          <p:nvPr/>
        </p:nvCxnSpPr>
        <p:spPr>
          <a:xfrm flipH="1" rot="10075887">
            <a:off x="1649952" y="2670447"/>
            <a:ext cx="3390537" cy="1985149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416" name="Google Shape;416;p64"/>
          <p:cNvCxnSpPr/>
          <p:nvPr/>
        </p:nvCxnSpPr>
        <p:spPr>
          <a:xfrm flipH="1" rot="-724426">
            <a:off x="3531494" y="411178"/>
            <a:ext cx="1429931" cy="4237009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417" name="Google Shape;417;p64"/>
          <p:cNvCxnSpPr/>
          <p:nvPr/>
        </p:nvCxnSpPr>
        <p:spPr>
          <a:xfrm flipH="1" rot="10075780">
            <a:off x="3052553" y="979812"/>
            <a:ext cx="4521973" cy="1709785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418" name="Google Shape;418;p64"/>
          <p:cNvSpPr/>
          <p:nvPr/>
        </p:nvSpPr>
        <p:spPr>
          <a:xfrm flipH="1" rot="-725408">
            <a:off x="1742664" y="4880695"/>
            <a:ext cx="259250" cy="2606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9" name="Google Shape;419;p64"/>
          <p:cNvSpPr/>
          <p:nvPr/>
        </p:nvSpPr>
        <p:spPr>
          <a:xfrm flipH="1" rot="-725224">
            <a:off x="421771" y="4669866"/>
            <a:ext cx="156162" cy="15698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420" name="Google Shape;420;p64"/>
          <p:cNvCxnSpPr/>
          <p:nvPr/>
        </p:nvCxnSpPr>
        <p:spPr>
          <a:xfrm rot="-724282">
            <a:off x="450855" y="4373436"/>
            <a:ext cx="3541817" cy="700647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421" name="Google Shape;421;p64"/>
          <p:cNvSpPr txBox="1"/>
          <p:nvPr/>
        </p:nvSpPr>
        <p:spPr>
          <a:xfrm>
            <a:off x="2163294" y="4458109"/>
            <a:ext cx="1125000" cy="6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redução da violência obstétrica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2" name="Google Shape;422;p64"/>
          <p:cNvSpPr txBox="1"/>
          <p:nvPr/>
        </p:nvSpPr>
        <p:spPr>
          <a:xfrm>
            <a:off x="4922100" y="2278600"/>
            <a:ext cx="14718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saúde mental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da mulher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3" name="Google Shape;423;p64"/>
          <p:cNvSpPr txBox="1"/>
          <p:nvPr/>
        </p:nvSpPr>
        <p:spPr>
          <a:xfrm>
            <a:off x="4720500" y="453900"/>
            <a:ext cx="15546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highlight>
                  <a:srgbClr val="274E13"/>
                </a:highlight>
                <a:latin typeface="Poppins"/>
                <a:ea typeface="Poppins"/>
                <a:cs typeface="Poppins"/>
                <a:sym typeface="Poppins"/>
              </a:rPr>
              <a:t>desenvolvimento</a:t>
            </a:r>
            <a:endParaRPr sz="1100">
              <a:solidFill>
                <a:schemeClr val="lt1"/>
              </a:solidFill>
              <a:highlight>
                <a:srgbClr val="274E13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highlight>
                  <a:srgbClr val="274E13"/>
                </a:highlight>
                <a:latin typeface="Poppins"/>
                <a:ea typeface="Poppins"/>
                <a:cs typeface="Poppins"/>
                <a:sym typeface="Poppins"/>
              </a:rPr>
              <a:t>do bebê</a:t>
            </a:r>
            <a:endParaRPr sz="1100">
              <a:solidFill>
                <a:schemeClr val="lt1"/>
              </a:solidFill>
              <a:highlight>
                <a:srgbClr val="274E13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4" name="Google Shape;424;p64"/>
          <p:cNvSpPr txBox="1"/>
          <p:nvPr/>
        </p:nvSpPr>
        <p:spPr>
          <a:xfrm>
            <a:off x="7101047" y="659970"/>
            <a:ext cx="13380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saúde do 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homem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5" name="Google Shape;425;p64"/>
          <p:cNvSpPr txBox="1"/>
          <p:nvPr/>
        </p:nvSpPr>
        <p:spPr>
          <a:xfrm>
            <a:off x="4232653" y="4492630"/>
            <a:ext cx="1436700" cy="6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redução da sobrecarga materna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6" name="Google Shape;426;p64"/>
          <p:cNvSpPr txBox="1"/>
          <p:nvPr/>
        </p:nvSpPr>
        <p:spPr>
          <a:xfrm>
            <a:off x="641575" y="738150"/>
            <a:ext cx="2467500" cy="11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2000">
                <a:solidFill>
                  <a:schemeClr val="accent6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uma janela de oportunidade para transformações positivas</a:t>
            </a:r>
            <a:endParaRPr sz="2000">
              <a:solidFill>
                <a:srgbClr val="CC0000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27" name="Google Shape;427;p64"/>
          <p:cNvSpPr txBox="1"/>
          <p:nvPr/>
        </p:nvSpPr>
        <p:spPr>
          <a:xfrm>
            <a:off x="3382497" y="2993145"/>
            <a:ext cx="13380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equidade de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gênero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8" name="Google Shape;428;p64"/>
          <p:cNvSpPr txBox="1"/>
          <p:nvPr/>
        </p:nvSpPr>
        <p:spPr>
          <a:xfrm>
            <a:off x="559672" y="4242445"/>
            <a:ext cx="1338000" cy="6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redução da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violência doméstica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9" name="Google Shape;429;p64"/>
          <p:cNvSpPr/>
          <p:nvPr/>
        </p:nvSpPr>
        <p:spPr>
          <a:xfrm flipH="1" rot="-725408">
            <a:off x="7379389" y="4618020"/>
            <a:ext cx="259250" cy="2606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0" name="Google Shape;430;p64"/>
          <p:cNvSpPr/>
          <p:nvPr/>
        </p:nvSpPr>
        <p:spPr>
          <a:xfrm flipH="1" rot="-725408">
            <a:off x="7836589" y="4618020"/>
            <a:ext cx="259250" cy="2606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1" name="Google Shape;431;p64"/>
          <p:cNvSpPr/>
          <p:nvPr/>
        </p:nvSpPr>
        <p:spPr>
          <a:xfrm flipH="1" rot="-725408">
            <a:off x="8293789" y="4618020"/>
            <a:ext cx="259250" cy="2606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2" name="Google Shape;432;p64"/>
          <p:cNvSpPr txBox="1"/>
          <p:nvPr/>
        </p:nvSpPr>
        <p:spPr>
          <a:xfrm>
            <a:off x="7405100" y="4287725"/>
            <a:ext cx="14718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pt-BR" sz="9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e outras</a:t>
            </a:r>
            <a:endParaRPr i="1" sz="9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18250" y="2098075"/>
            <a:ext cx="1883351" cy="4340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7" name="Google Shape;197;p47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98" name="Google Shape;198;p47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47"/>
          <p:cNvSpPr txBox="1"/>
          <p:nvPr/>
        </p:nvSpPr>
        <p:spPr>
          <a:xfrm>
            <a:off x="4001500" y="1453475"/>
            <a:ext cx="40518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Hub de Estratégia e Comunicação para Impacto Social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Parceira da Fundação Van Leer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Criamos e desenvolvemos programas que apoiam municípios na aceleração de agendas importantes com o intuito de torná-los política pública.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Tem como premissa apresentar um ferramental para mudança de cultura e comportamento que favoreça a primeira </a:t>
            </a:r>
            <a:r>
              <a:rPr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infância</a:t>
            </a:r>
            <a:r>
              <a:rPr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nas cidades.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Google Shape;437;p65"/>
          <p:cNvPicPr preferRelativeResize="0"/>
          <p:nvPr/>
        </p:nvPicPr>
        <p:blipFill rotWithShape="1">
          <a:blip r:embed="rId3">
            <a:alphaModFix/>
          </a:blip>
          <a:srcRect b="47729" l="6754" r="6762" t="19644"/>
          <a:stretch/>
        </p:blipFill>
        <p:spPr>
          <a:xfrm>
            <a:off x="0" y="1"/>
            <a:ext cx="9143999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p65"/>
          <p:cNvSpPr txBox="1"/>
          <p:nvPr/>
        </p:nvSpPr>
        <p:spPr>
          <a:xfrm>
            <a:off x="1574950" y="1389575"/>
            <a:ext cx="4210800" cy="22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lang="pt-BR" sz="4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Caixa de</a:t>
            </a:r>
            <a:r>
              <a:rPr b="1" lang="pt-BR" sz="4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Ferramentas</a:t>
            </a:r>
            <a:endParaRPr b="1" sz="4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t/>
            </a:r>
            <a:endParaRPr b="1" sz="4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39" name="Google Shape;439;p65"/>
          <p:cNvPicPr preferRelativeResize="0"/>
          <p:nvPr/>
        </p:nvPicPr>
        <p:blipFill rotWithShape="1">
          <a:blip r:embed="rId4">
            <a:alphaModFix/>
          </a:blip>
          <a:srcRect b="0" l="69869" r="3984" t="0"/>
          <a:stretch/>
        </p:blipFill>
        <p:spPr>
          <a:xfrm>
            <a:off x="7006458" y="3858306"/>
            <a:ext cx="1316227" cy="8435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40" name="Google Shape;440;p6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52700" y="4655125"/>
            <a:ext cx="779834" cy="157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41" name="Google Shape;441;p65"/>
          <p:cNvPicPr preferRelativeResize="0"/>
          <p:nvPr/>
        </p:nvPicPr>
        <p:blipFill rotWithShape="1">
          <a:blip r:embed="rId6">
            <a:alphaModFix/>
          </a:blip>
          <a:srcRect b="2579" l="0" r="0" t="2570"/>
          <a:stretch/>
        </p:blipFill>
        <p:spPr>
          <a:xfrm>
            <a:off x="8126178" y="4655126"/>
            <a:ext cx="650525" cy="157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46" name="Google Shape;446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47" name="Google Shape;447;p66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66"/>
          <p:cNvPicPr preferRelativeResize="0"/>
          <p:nvPr/>
        </p:nvPicPr>
        <p:blipFill rotWithShape="1">
          <a:blip r:embed="rId5">
            <a:alphaModFix/>
          </a:blip>
          <a:srcRect b="13364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49" name="Google Shape;449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0" name="Google Shape;450;p66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51" name="Google Shape;451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2" name="Google Shape;452;p66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6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7925" y="885925"/>
            <a:ext cx="2179451" cy="2090050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p66"/>
          <p:cNvSpPr txBox="1"/>
          <p:nvPr/>
        </p:nvSpPr>
        <p:spPr>
          <a:xfrm>
            <a:off x="3048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/>
          </a:p>
        </p:txBody>
      </p:sp>
      <p:sp>
        <p:nvSpPr>
          <p:cNvPr id="455" name="Google Shape;455;p66"/>
          <p:cNvSpPr txBox="1"/>
          <p:nvPr/>
        </p:nvSpPr>
        <p:spPr>
          <a:xfrm>
            <a:off x="33528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/>
          </a:p>
        </p:txBody>
      </p:sp>
      <p:sp>
        <p:nvSpPr>
          <p:cNvPr id="456" name="Google Shape;456;p66"/>
          <p:cNvSpPr txBox="1"/>
          <p:nvPr/>
        </p:nvSpPr>
        <p:spPr>
          <a:xfrm>
            <a:off x="67056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/>
          </a:p>
        </p:txBody>
      </p:sp>
      <p:pic>
        <p:nvPicPr>
          <p:cNvPr id="457" name="Google Shape;457;p66"/>
          <p:cNvPicPr preferRelativeResize="0"/>
          <p:nvPr/>
        </p:nvPicPr>
        <p:blipFill rotWithShape="1">
          <a:blip r:embed="rId7">
            <a:alphaModFix/>
          </a:blip>
          <a:srcRect b="0" l="0" r="39983" t="0"/>
          <a:stretch/>
        </p:blipFill>
        <p:spPr>
          <a:xfrm>
            <a:off x="369600" y="350750"/>
            <a:ext cx="2507800" cy="287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6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66125" y="2609997"/>
            <a:ext cx="1783200" cy="2334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6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422975" y="360000"/>
            <a:ext cx="2042531" cy="2723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6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163072" y="1788573"/>
            <a:ext cx="1288804" cy="2334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66"/>
          <p:cNvPicPr preferRelativeResize="0"/>
          <p:nvPr/>
        </p:nvPicPr>
        <p:blipFill rotWithShape="1">
          <a:blip r:embed="rId11">
            <a:alphaModFix/>
          </a:blip>
          <a:srcRect b="0" l="49877" r="0" t="14617"/>
          <a:stretch/>
        </p:blipFill>
        <p:spPr>
          <a:xfrm>
            <a:off x="6767077" y="359598"/>
            <a:ext cx="1783199" cy="3037798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66"/>
          <p:cNvSpPr/>
          <p:nvPr/>
        </p:nvSpPr>
        <p:spPr>
          <a:xfrm>
            <a:off x="7941800" y="3972025"/>
            <a:ext cx="834900" cy="9309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pic>
        <p:nvPicPr>
          <p:cNvPr id="463" name="Google Shape;463;p6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958531" y="4047451"/>
            <a:ext cx="813395" cy="676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6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201150" y="2952875"/>
            <a:ext cx="1897149" cy="1267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69" name="Google Shape;469;p6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70" name="Google Shape;470;p67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6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71989">
            <a:off x="5894081" y="476230"/>
            <a:ext cx="1181500" cy="1219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2" name="Google Shape;472;p6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820732">
            <a:off x="7036691" y="3196317"/>
            <a:ext cx="1330693" cy="113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6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899001">
            <a:off x="7349500" y="1304500"/>
            <a:ext cx="1179686" cy="14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6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/>
          </a:p>
        </p:txBody>
      </p:sp>
      <p:pic>
        <p:nvPicPr>
          <p:cNvPr id="475" name="Google Shape;475;p67" title="O PAI QUE EU QUERO SER WEB.mp4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809325" y="247725"/>
            <a:ext cx="2735926" cy="4863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68"/>
          <p:cNvSpPr txBox="1"/>
          <p:nvPr/>
        </p:nvSpPr>
        <p:spPr>
          <a:xfrm>
            <a:off x="366156" y="819390"/>
            <a:ext cx="148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600">
                <a:solidFill>
                  <a:schemeClr val="accent6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CARTAZES</a:t>
            </a:r>
            <a:endParaRPr sz="1600">
              <a:solidFill>
                <a:schemeClr val="accent6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700">
                <a:solidFill>
                  <a:schemeClr val="accent6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Cras e UBSs</a:t>
            </a:r>
            <a:endParaRPr sz="700">
              <a:solidFill>
                <a:schemeClr val="accent6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sz="600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sz="700">
              <a:solidFill>
                <a:schemeClr val="accent6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481" name="Google Shape;481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5475" y="457825"/>
            <a:ext cx="2962499" cy="4187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" name="Google Shape;482;p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79635" y="457813"/>
            <a:ext cx="2962489" cy="41900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83" name="Google Shape;483;p68"/>
          <p:cNvPicPr preferRelativeResize="0"/>
          <p:nvPr/>
        </p:nvPicPr>
        <p:blipFill rotWithShape="1">
          <a:blip r:embed="rId5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84" name="Google Shape;484;p68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69"/>
          <p:cNvSpPr txBox="1"/>
          <p:nvPr/>
        </p:nvSpPr>
        <p:spPr>
          <a:xfrm>
            <a:off x="366125" y="1924025"/>
            <a:ext cx="84105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34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na prática</a:t>
            </a:r>
            <a:endParaRPr sz="55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490" name="Google Shape;490;p69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91" name="Google Shape;491;p6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70"/>
          <p:cNvSpPr txBox="1"/>
          <p:nvPr/>
        </p:nvSpPr>
        <p:spPr>
          <a:xfrm>
            <a:off x="1238400" y="1606325"/>
            <a:ext cx="7152300" cy="22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30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Em qual secretaria, programa ou grupo social podemos encontrar um grande número de</a:t>
            </a:r>
            <a:r>
              <a:rPr b="1" lang="pt-BR" sz="30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 homens que se </a:t>
            </a:r>
            <a:r>
              <a:rPr b="1" lang="pt-BR" sz="30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beneficiarão</a:t>
            </a:r>
            <a:r>
              <a:rPr b="1" lang="pt-BR" sz="3000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 do programa?</a:t>
            </a:r>
            <a:endParaRPr sz="3000">
              <a:solidFill>
                <a:srgbClr val="A6CE39"/>
              </a:solidFill>
              <a:highlight>
                <a:schemeClr val="accent6"/>
              </a:highlight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497" name="Google Shape;497;p7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98" name="Google Shape;498;p70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Google Shape;499;p70"/>
          <p:cNvSpPr txBox="1"/>
          <p:nvPr/>
        </p:nvSpPr>
        <p:spPr>
          <a:xfrm>
            <a:off x="1086000" y="843300"/>
            <a:ext cx="69720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900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premissa</a:t>
            </a:r>
            <a:endParaRPr sz="2900">
              <a:solidFill>
                <a:srgbClr val="FFFFFF"/>
              </a:solidFill>
              <a:highlight>
                <a:schemeClr val="accent6"/>
              </a:highlight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71"/>
          <p:cNvSpPr txBox="1"/>
          <p:nvPr/>
        </p:nvSpPr>
        <p:spPr>
          <a:xfrm>
            <a:off x="1114800" y="900575"/>
            <a:ext cx="6972000" cy="33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1 - Qual o  </a:t>
            </a:r>
            <a:r>
              <a:rPr lang="pt-BR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ponto focal, uma liderança Pé de Infância - Papai tá Aqui </a:t>
            </a: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- que irá coordenar e acompanhar a implementação da caixa de ferramenta?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2 - Quais os  </a:t>
            </a:r>
            <a:r>
              <a:rPr lang="pt-BR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canais, secretarias</a:t>
            </a: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que estariam envolvidas no plano de ação?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3 - É possível envolver a </a:t>
            </a:r>
            <a:r>
              <a:rPr lang="pt-BR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saúde como endosso</a:t>
            </a: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do programa e divulgação de materiais?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4 - Quais  </a:t>
            </a:r>
            <a:r>
              <a:rPr lang="pt-BR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programas ou espaços</a:t>
            </a: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que possam operacionalizar e</a:t>
            </a:r>
            <a:r>
              <a:rPr lang="pt-BR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 falar com um grande número de homens</a:t>
            </a:r>
            <a:r>
              <a:rPr lang="pt-BR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como por exemplo a assistência social, guarda municipal, o esporte, a educação e/ou outros através de grupos ou listas de transmissão no WhatsApp e rodas de conversa? O ideal é que sejam programas que já possuam uma rotina de contato com o público masculino (pais)</a:t>
            </a:r>
            <a:endParaRPr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505" name="Google Shape;505;p7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06" name="Google Shape;506;p71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72"/>
          <p:cNvSpPr/>
          <p:nvPr/>
        </p:nvSpPr>
        <p:spPr>
          <a:xfrm>
            <a:off x="1985050" y="767900"/>
            <a:ext cx="1619100" cy="3667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513" name="Google Shape;513;p72"/>
          <p:cNvSpPr/>
          <p:nvPr/>
        </p:nvSpPr>
        <p:spPr>
          <a:xfrm>
            <a:off x="366126" y="767900"/>
            <a:ext cx="1619100" cy="3667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514" name="Google Shape;514;p72"/>
          <p:cNvSpPr/>
          <p:nvPr/>
        </p:nvSpPr>
        <p:spPr>
          <a:xfrm>
            <a:off x="3603975" y="767900"/>
            <a:ext cx="1619100" cy="3667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grpSp>
        <p:nvGrpSpPr>
          <p:cNvPr id="515" name="Google Shape;515;p72"/>
          <p:cNvGrpSpPr/>
          <p:nvPr/>
        </p:nvGrpSpPr>
        <p:grpSpPr>
          <a:xfrm>
            <a:off x="3705664" y="1054574"/>
            <a:ext cx="1444583" cy="1281846"/>
            <a:chOff x="6456945" y="2832250"/>
            <a:chExt cx="2261401" cy="1994470"/>
          </a:xfrm>
        </p:grpSpPr>
        <p:pic>
          <p:nvPicPr>
            <p:cNvPr id="516" name="Google Shape;516;p72"/>
            <p:cNvPicPr preferRelativeResize="0"/>
            <p:nvPr/>
          </p:nvPicPr>
          <p:blipFill rotWithShape="1">
            <a:blip r:embed="rId3">
              <a:alphaModFix/>
            </a:blip>
            <a:srcRect b="0" l="10810" r="13004" t="0"/>
            <a:stretch/>
          </p:blipFill>
          <p:spPr>
            <a:xfrm>
              <a:off x="6456945" y="2832250"/>
              <a:ext cx="2261401" cy="190679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17" name="Google Shape;517;p72"/>
            <p:cNvGrpSpPr/>
            <p:nvPr/>
          </p:nvGrpSpPr>
          <p:grpSpPr>
            <a:xfrm>
              <a:off x="7260951" y="4396740"/>
              <a:ext cx="1399385" cy="429980"/>
              <a:chOff x="4684963" y="4006500"/>
              <a:chExt cx="3171052" cy="977450"/>
            </a:xfrm>
          </p:grpSpPr>
          <p:pic>
            <p:nvPicPr>
              <p:cNvPr id="518" name="Google Shape;518;p72"/>
              <p:cNvPicPr preferRelativeResize="0"/>
              <p:nvPr/>
            </p:nvPicPr>
            <p:blipFill rotWithShape="1">
              <a:blip r:embed="rId4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19" name="Google Shape;519;p72"/>
              <p:cNvPicPr preferRelativeResize="0"/>
              <p:nvPr/>
            </p:nvPicPr>
            <p:blipFill rotWithShape="1">
              <a:blip r:embed="rId4">
                <a:alphaModFix/>
              </a:blip>
              <a:srcRect b="0" l="69869" r="3984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520" name="Google Shape;520;p72"/>
          <p:cNvGrpSpPr/>
          <p:nvPr/>
        </p:nvGrpSpPr>
        <p:grpSpPr>
          <a:xfrm>
            <a:off x="2103062" y="978860"/>
            <a:ext cx="1424993" cy="1399829"/>
            <a:chOff x="3504838" y="2749823"/>
            <a:chExt cx="2127173" cy="2076897"/>
          </a:xfrm>
        </p:grpSpPr>
        <p:grpSp>
          <p:nvGrpSpPr>
            <p:cNvPr id="521" name="Google Shape;521;p72"/>
            <p:cNvGrpSpPr/>
            <p:nvPr/>
          </p:nvGrpSpPr>
          <p:grpSpPr>
            <a:xfrm>
              <a:off x="4232626" y="4396740"/>
              <a:ext cx="1399385" cy="429980"/>
              <a:chOff x="4684963" y="4006500"/>
              <a:chExt cx="3171052" cy="977450"/>
            </a:xfrm>
          </p:grpSpPr>
          <p:pic>
            <p:nvPicPr>
              <p:cNvPr id="522" name="Google Shape;522;p72"/>
              <p:cNvPicPr preferRelativeResize="0"/>
              <p:nvPr/>
            </p:nvPicPr>
            <p:blipFill rotWithShape="1">
              <a:blip r:embed="rId4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23" name="Google Shape;523;p72"/>
              <p:cNvPicPr preferRelativeResize="0"/>
              <p:nvPr/>
            </p:nvPicPr>
            <p:blipFill rotWithShape="1">
              <a:blip r:embed="rId4">
                <a:alphaModFix/>
              </a:blip>
              <a:srcRect b="0" l="69869" r="3984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524" name="Google Shape;524;p72"/>
            <p:cNvPicPr preferRelativeResize="0"/>
            <p:nvPr/>
          </p:nvPicPr>
          <p:blipFill rotWithShape="1">
            <a:blip r:embed="rId5">
              <a:alphaModFix/>
            </a:blip>
            <a:srcRect b="6664" l="12544" r="21570" t="20102"/>
            <a:stretch/>
          </p:blipFill>
          <p:spPr>
            <a:xfrm>
              <a:off x="3504838" y="2749823"/>
              <a:ext cx="2026474" cy="193551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25" name="Google Shape;525;p72"/>
          <p:cNvSpPr/>
          <p:nvPr/>
        </p:nvSpPr>
        <p:spPr>
          <a:xfrm>
            <a:off x="586910" y="2678795"/>
            <a:ext cx="1230300" cy="10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700" lIns="68700" spcFirstLastPara="1" rIns="68700" wrap="square" tIns="68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cantar, brincar</a:t>
            </a:r>
            <a:endParaRPr sz="1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 contar histórias</a:t>
            </a:r>
            <a:endParaRPr sz="18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pt-BR" sz="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todo dia</a:t>
            </a:r>
            <a:endParaRPr sz="2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26" name="Google Shape;526;p72"/>
          <p:cNvSpPr/>
          <p:nvPr/>
        </p:nvSpPr>
        <p:spPr>
          <a:xfrm>
            <a:off x="2210061" y="2678795"/>
            <a:ext cx="1230300" cy="13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700" lIns="68700" spcFirstLastPara="1" rIns="68700" wrap="square" tIns="68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educar sem violência</a:t>
            </a:r>
            <a:endParaRPr sz="18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reduzir a agressão física, xingamentos e humilhação em crianças</a:t>
            </a:r>
            <a:endParaRPr sz="20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27" name="Google Shape;527;p72"/>
          <p:cNvSpPr/>
          <p:nvPr/>
        </p:nvSpPr>
        <p:spPr>
          <a:xfrm>
            <a:off x="3813674" y="2678795"/>
            <a:ext cx="1230300" cy="13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700" lIns="68700" spcFirstLastPara="1" rIns="68700" wrap="square" tIns="68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brincar</a:t>
            </a:r>
            <a:endParaRPr sz="18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ao ar livre</a:t>
            </a:r>
            <a:endParaRPr sz="18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crianças brincando ao ar livre em contato com a natureza</a:t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todo dia 1 arzinho</a:t>
            </a:r>
            <a:endParaRPr sz="6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6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1x semana arzão</a:t>
            </a:r>
            <a:endParaRPr sz="6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grpSp>
        <p:nvGrpSpPr>
          <p:cNvPr id="528" name="Google Shape;528;p72"/>
          <p:cNvGrpSpPr/>
          <p:nvPr/>
        </p:nvGrpSpPr>
        <p:grpSpPr>
          <a:xfrm>
            <a:off x="471574" y="961949"/>
            <a:ext cx="1474833" cy="1433275"/>
            <a:chOff x="713431" y="2749811"/>
            <a:chExt cx="2150530" cy="2076910"/>
          </a:xfrm>
        </p:grpSpPr>
        <p:grpSp>
          <p:nvGrpSpPr>
            <p:cNvPr id="529" name="Google Shape;529;p72"/>
            <p:cNvGrpSpPr/>
            <p:nvPr/>
          </p:nvGrpSpPr>
          <p:grpSpPr>
            <a:xfrm>
              <a:off x="1464576" y="4396740"/>
              <a:ext cx="1399385" cy="429980"/>
              <a:chOff x="4684963" y="4006500"/>
              <a:chExt cx="3171052" cy="977450"/>
            </a:xfrm>
          </p:grpSpPr>
          <p:pic>
            <p:nvPicPr>
              <p:cNvPr id="530" name="Google Shape;530;p72"/>
              <p:cNvPicPr preferRelativeResize="0"/>
              <p:nvPr/>
            </p:nvPicPr>
            <p:blipFill rotWithShape="1">
              <a:blip r:embed="rId4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31" name="Google Shape;531;p72"/>
              <p:cNvPicPr preferRelativeResize="0"/>
              <p:nvPr/>
            </p:nvPicPr>
            <p:blipFill rotWithShape="1">
              <a:blip r:embed="rId4">
                <a:alphaModFix/>
              </a:blip>
              <a:srcRect b="0" l="69869" r="3984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532" name="Google Shape;532;p72"/>
            <p:cNvGrpSpPr/>
            <p:nvPr/>
          </p:nvGrpSpPr>
          <p:grpSpPr>
            <a:xfrm>
              <a:off x="713431" y="2749811"/>
              <a:ext cx="2150519" cy="1763340"/>
              <a:chOff x="4415725" y="751250"/>
              <a:chExt cx="977686" cy="801627"/>
            </a:xfrm>
          </p:grpSpPr>
          <p:pic>
            <p:nvPicPr>
              <p:cNvPr id="533" name="Google Shape;533;p72"/>
              <p:cNvPicPr preferRelativeResize="0"/>
              <p:nvPr/>
            </p:nvPicPr>
            <p:blipFill rotWithShape="1">
              <a:blip r:embed="rId6">
                <a:alphaModFix/>
              </a:blip>
              <a:srcRect b="46295" l="9119" r="49125" t="12842"/>
              <a:stretch/>
            </p:blipFill>
            <p:spPr>
              <a:xfrm>
                <a:off x="4464775" y="751250"/>
                <a:ext cx="618102" cy="23985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34" name="Google Shape;534;p72"/>
              <p:cNvPicPr preferRelativeResize="0"/>
              <p:nvPr/>
            </p:nvPicPr>
            <p:blipFill rotWithShape="1">
              <a:blip r:embed="rId6">
                <a:alphaModFix/>
              </a:blip>
              <a:srcRect b="53382" l="52507" r="7978" t="12745"/>
              <a:stretch/>
            </p:blipFill>
            <p:spPr>
              <a:xfrm>
                <a:off x="4727825" y="958725"/>
                <a:ext cx="584924" cy="19882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35" name="Google Shape;535;p72"/>
              <p:cNvPicPr preferRelativeResize="0"/>
              <p:nvPr/>
            </p:nvPicPr>
            <p:blipFill rotWithShape="1">
              <a:blip r:embed="rId6">
                <a:alphaModFix/>
              </a:blip>
              <a:srcRect b="7306" l="1119" r="52026" t="51832"/>
              <a:stretch/>
            </p:blipFill>
            <p:spPr>
              <a:xfrm>
                <a:off x="4415725" y="1079525"/>
                <a:ext cx="693576" cy="23985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36" name="Google Shape;536;p72"/>
              <p:cNvPicPr preferRelativeResize="0"/>
              <p:nvPr/>
            </p:nvPicPr>
            <p:blipFill rotWithShape="1">
              <a:blip r:embed="rId6">
                <a:alphaModFix/>
              </a:blip>
              <a:srcRect b="6514" l="50632" r="-2934" t="47797"/>
              <a:stretch/>
            </p:blipFill>
            <p:spPr>
              <a:xfrm>
                <a:off x="4619180" y="1284704"/>
                <a:ext cx="774231" cy="26817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537" name="Google Shape;537;p72"/>
          <p:cNvSpPr/>
          <p:nvPr/>
        </p:nvSpPr>
        <p:spPr>
          <a:xfrm>
            <a:off x="5222997" y="767900"/>
            <a:ext cx="1640400" cy="36678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538" name="Google Shape;538;p72"/>
          <p:cNvSpPr/>
          <p:nvPr/>
        </p:nvSpPr>
        <p:spPr>
          <a:xfrm>
            <a:off x="5355205" y="2688403"/>
            <a:ext cx="1425000" cy="17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700" lIns="68700" spcFirstLastPara="1" rIns="68700" wrap="square" tIns="68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paternidade positiva</a:t>
            </a:r>
            <a:endParaRPr sz="18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aumentar a presença do homem no pré natal</a:t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BR" sz="7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aumentar presença de homens no parto</a:t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aumentar a presença do homem nas tarefas cotidianas familiares</a:t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7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fomentar interação Positiva com qualidade pelo menos 15 diários</a:t>
            </a:r>
            <a:endParaRPr sz="7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grpSp>
        <p:nvGrpSpPr>
          <p:cNvPr id="539" name="Google Shape;539;p72"/>
          <p:cNvGrpSpPr/>
          <p:nvPr/>
        </p:nvGrpSpPr>
        <p:grpSpPr>
          <a:xfrm>
            <a:off x="5821462" y="2098601"/>
            <a:ext cx="907238" cy="280528"/>
            <a:chOff x="4684963" y="4006500"/>
            <a:chExt cx="3171052" cy="977450"/>
          </a:xfrm>
        </p:grpSpPr>
        <p:pic>
          <p:nvPicPr>
            <p:cNvPr id="540" name="Google Shape;540;p72"/>
            <p:cNvPicPr preferRelativeResize="0"/>
            <p:nvPr/>
          </p:nvPicPr>
          <p:blipFill rotWithShape="1">
            <a:blip r:embed="rId4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1" name="Google Shape;541;p72"/>
            <p:cNvPicPr preferRelativeResize="0"/>
            <p:nvPr/>
          </p:nvPicPr>
          <p:blipFill rotWithShape="1">
            <a:blip r:embed="rId4">
              <a:alphaModFix/>
            </a:blip>
            <a:srcRect b="0" l="69869" r="3984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42" name="Google Shape;542;p7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55876" y="916111"/>
            <a:ext cx="1598283" cy="1329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" name="Google Shape;543;p72"/>
          <p:cNvPicPr preferRelativeResize="0"/>
          <p:nvPr/>
        </p:nvPicPr>
        <p:blipFill rotWithShape="1">
          <a:blip r:embed="rId8">
            <a:alphaModFix/>
          </a:blip>
          <a:srcRect b="7881" l="21821" r="23377" t="9766"/>
          <a:stretch/>
        </p:blipFill>
        <p:spPr>
          <a:xfrm>
            <a:off x="7203791" y="1922825"/>
            <a:ext cx="1572910" cy="1329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llma-pascoa-danke-A4.png" id="544" name="Google Shape;544;p72"/>
          <p:cNvPicPr preferRelativeResize="0"/>
          <p:nvPr/>
        </p:nvPicPr>
        <p:blipFill rotWithShape="1">
          <a:blip r:embed="rId9">
            <a:alphaModFix/>
          </a:blip>
          <a:srcRect b="0" l="1380" r="1371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Google Shape;549;p73"/>
          <p:cNvPicPr preferRelativeResize="0"/>
          <p:nvPr/>
        </p:nvPicPr>
        <p:blipFill rotWithShape="1">
          <a:blip r:embed="rId3">
            <a:alphaModFix/>
          </a:blip>
          <a:srcRect b="9923" l="0" r="0" t="6471"/>
          <a:stretch/>
        </p:blipFill>
        <p:spPr>
          <a:xfrm flipH="1">
            <a:off x="-85222" y="0"/>
            <a:ext cx="9229220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50" name="Google Shape;550;p7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51" name="Google Shape;551;p73"/>
          <p:cNvPicPr preferRelativeResize="0"/>
          <p:nvPr/>
        </p:nvPicPr>
        <p:blipFill rotWithShape="1">
          <a:blip r:embed="rId5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52" name="Google Shape;552;p73"/>
          <p:cNvSpPr txBox="1"/>
          <p:nvPr/>
        </p:nvSpPr>
        <p:spPr>
          <a:xfrm>
            <a:off x="260350" y="4421075"/>
            <a:ext cx="3000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lang="pt-BR" sz="3000">
                <a:solidFill>
                  <a:srgbClr val="611E83"/>
                </a:solidFill>
                <a:latin typeface="Nunito"/>
                <a:ea typeface="Nunito"/>
                <a:cs typeface="Nunito"/>
                <a:sym typeface="Nunito"/>
              </a:rPr>
              <a:t>obrigada</a:t>
            </a:r>
            <a:r>
              <a:rPr b="1" i="0" lang="pt-BR" sz="3000" u="none" cap="none" strike="noStrike">
                <a:solidFill>
                  <a:srgbClr val="611E83"/>
                </a:solidFill>
                <a:latin typeface="Nunito"/>
                <a:ea typeface="Nunito"/>
                <a:cs typeface="Nunito"/>
                <a:sym typeface="Nunito"/>
              </a:rPr>
              <a:t>!</a:t>
            </a:r>
            <a:endParaRPr b="1" i="0" sz="3000" u="none" cap="none" strike="noStrike">
              <a:solidFill>
                <a:srgbClr val="611E8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53" name="Google Shape;553;p73"/>
          <p:cNvPicPr preferRelativeResize="0"/>
          <p:nvPr/>
        </p:nvPicPr>
        <p:blipFill rotWithShape="1">
          <a:blip r:embed="rId6">
            <a:alphaModFix/>
          </a:blip>
          <a:srcRect b="13364" l="10728" r="10728" t="13364"/>
          <a:stretch/>
        </p:blipFill>
        <p:spPr>
          <a:xfrm rot="-16">
            <a:off x="1791206" y="3794312"/>
            <a:ext cx="743851" cy="694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04" name="Google Shape;204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79825" y="2355025"/>
            <a:ext cx="2031275" cy="410123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48"/>
          <p:cNvSpPr txBox="1"/>
          <p:nvPr/>
        </p:nvSpPr>
        <p:spPr>
          <a:xfrm>
            <a:off x="3810000" y="1778850"/>
            <a:ext cx="49668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Fundação VAN LEER, organização independente holandesa que atua globalmente para promover sociedades inclusivas, onde todas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as crianças e comunidades podem prosperar, participa ativamente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do processo de priorização da primeira infância na agenda política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do Brasil. Ao longo dos anos estabeleceu parcerias estratégicas com organizações locais, governamentais e não governamentais, ampliando assim seu impacto e alcance no país, constituindo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pt-BR" sz="12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rede Urban 95.</a:t>
            </a:r>
            <a:endParaRPr sz="12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logos-ALMA--RGB-preto.png" id="206" name="Google Shape;206;p48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07" name="Google Shape;207;p48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49"/>
          <p:cNvPicPr preferRelativeResize="0"/>
          <p:nvPr/>
        </p:nvPicPr>
        <p:blipFill rotWithShape="1">
          <a:blip r:embed="rId3">
            <a:alphaModFix/>
          </a:blip>
          <a:srcRect b="47729" l="6754" r="6762" t="19644"/>
          <a:stretch/>
        </p:blipFill>
        <p:spPr>
          <a:xfrm>
            <a:off x="0" y="1"/>
            <a:ext cx="9143999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49"/>
          <p:cNvSpPr txBox="1"/>
          <p:nvPr/>
        </p:nvSpPr>
        <p:spPr>
          <a:xfrm>
            <a:off x="1574950" y="1389575"/>
            <a:ext cx="4210800" cy="15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lang="pt-BR" sz="4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Paternidade</a:t>
            </a:r>
            <a:endParaRPr b="1" sz="4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lang="pt-BR" sz="47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Positiva</a:t>
            </a:r>
            <a:endParaRPr b="1" sz="47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14" name="Google Shape;214;p49"/>
          <p:cNvPicPr preferRelativeResize="0"/>
          <p:nvPr/>
        </p:nvPicPr>
        <p:blipFill rotWithShape="1">
          <a:blip r:embed="rId4">
            <a:alphaModFix/>
          </a:blip>
          <a:srcRect b="0" l="69869" r="3984" t="0"/>
          <a:stretch/>
        </p:blipFill>
        <p:spPr>
          <a:xfrm>
            <a:off x="7006458" y="3858306"/>
            <a:ext cx="1316227" cy="8435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15" name="Google Shape;215;p4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52700" y="4655125"/>
            <a:ext cx="779834" cy="157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6" name="Google Shape;216;p49"/>
          <p:cNvPicPr preferRelativeResize="0"/>
          <p:nvPr/>
        </p:nvPicPr>
        <p:blipFill rotWithShape="1">
          <a:blip r:embed="rId6">
            <a:alphaModFix/>
          </a:blip>
          <a:srcRect b="2579" l="0" r="0" t="2570"/>
          <a:stretch/>
        </p:blipFill>
        <p:spPr>
          <a:xfrm>
            <a:off x="8126178" y="4655126"/>
            <a:ext cx="650525" cy="157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50"/>
          <p:cNvSpPr txBox="1"/>
          <p:nvPr/>
        </p:nvSpPr>
        <p:spPr>
          <a:xfrm>
            <a:off x="4572000" y="1471050"/>
            <a:ext cx="4204800" cy="22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programa que já tem mais de 3 anos e trabalha temas urgentes, tendo como princípio </a:t>
            </a:r>
            <a:endParaRPr sz="2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INTERAÇÃO POSITIVA entre cuidador e crianças.</a:t>
            </a:r>
            <a:endParaRPr sz="2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Cuidar de quem cuida </a:t>
            </a:r>
            <a:endParaRPr b="1" sz="20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0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urgente.</a:t>
            </a:r>
            <a:endParaRPr b="1" sz="2000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23" name="Google Shape;223;p50"/>
          <p:cNvPicPr preferRelativeResize="0"/>
          <p:nvPr/>
        </p:nvPicPr>
        <p:blipFill rotWithShape="1">
          <a:blip r:embed="rId3">
            <a:alphaModFix/>
          </a:blip>
          <a:srcRect b="17051" l="72028" r="5339" t="6828"/>
          <a:stretch/>
        </p:blipFill>
        <p:spPr>
          <a:xfrm>
            <a:off x="655725" y="1150025"/>
            <a:ext cx="3616774" cy="20383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24" name="Google Shape;224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1625" y="3345590"/>
            <a:ext cx="1048375" cy="2116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5" name="Google Shape;225;p50"/>
          <p:cNvPicPr preferRelativeResize="0"/>
          <p:nvPr/>
        </p:nvPicPr>
        <p:blipFill rotWithShape="1">
          <a:blip r:embed="rId5">
            <a:alphaModFix/>
          </a:blip>
          <a:srcRect b="2579" l="0" r="0" t="2570"/>
          <a:stretch/>
        </p:blipFill>
        <p:spPr>
          <a:xfrm>
            <a:off x="2701474" y="3345596"/>
            <a:ext cx="874495" cy="2116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6" name="Google Shape;226;p50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27" name="Google Shape;227;p50"/>
          <p:cNvPicPr preferRelativeResize="0"/>
          <p:nvPr/>
        </p:nvPicPr>
        <p:blipFill rotWithShape="1">
          <a:blip r:embed="rId7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51"/>
          <p:cNvSpPr txBox="1"/>
          <p:nvPr/>
        </p:nvSpPr>
        <p:spPr>
          <a:xfrm>
            <a:off x="1995050" y="1338275"/>
            <a:ext cx="5946900" cy="25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</a:t>
            </a: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razer a primeira infância para o centro da política pública na cidade, oferecendo ferramentas que melhoram índices e contribuem para a integridade e o pleno desenvolvimento da criança pequena.</a:t>
            </a:r>
            <a:endParaRPr sz="2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programa está alinhado com a LEI DA PARENTALIDADE POSITIVA </a:t>
            </a:r>
            <a:r>
              <a:rPr lang="pt-BR" sz="2000">
                <a:solidFill>
                  <a:schemeClr val="lt1"/>
                </a:solidFill>
              </a:rPr>
              <a:t>Sancionada no último dia 21 de março, a </a:t>
            </a:r>
            <a:r>
              <a:rPr lang="pt-BR" sz="2000" u="sng">
                <a:solidFill>
                  <a:schemeClr val="l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Lei nº 14.826/2024</a:t>
            </a:r>
            <a:r>
              <a:rPr lang="pt-BR" sz="2000">
                <a:solidFill>
                  <a:schemeClr val="lt1"/>
                </a:solidFill>
              </a:rPr>
              <a:t> </a:t>
            </a:r>
            <a:endParaRPr sz="2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234" name="Google Shape;234;p51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35" name="Google Shape;235;p51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52"/>
          <p:cNvSpPr/>
          <p:nvPr/>
        </p:nvSpPr>
        <p:spPr>
          <a:xfrm>
            <a:off x="3429751" y="0"/>
            <a:ext cx="2284500" cy="51753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242" name="Google Shape;242;p52"/>
          <p:cNvSpPr/>
          <p:nvPr/>
        </p:nvSpPr>
        <p:spPr>
          <a:xfrm>
            <a:off x="1145383" y="0"/>
            <a:ext cx="2284500" cy="51753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243" name="Google Shape;243;p52"/>
          <p:cNvSpPr/>
          <p:nvPr/>
        </p:nvSpPr>
        <p:spPr>
          <a:xfrm>
            <a:off x="5714119" y="0"/>
            <a:ext cx="2284500" cy="51753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grpSp>
        <p:nvGrpSpPr>
          <p:cNvPr id="244" name="Google Shape;244;p52"/>
          <p:cNvGrpSpPr/>
          <p:nvPr/>
        </p:nvGrpSpPr>
        <p:grpSpPr>
          <a:xfrm>
            <a:off x="5857783" y="404584"/>
            <a:ext cx="2038427" cy="1808785"/>
            <a:chOff x="6456945" y="2832250"/>
            <a:chExt cx="2261401" cy="1994470"/>
          </a:xfrm>
        </p:grpSpPr>
        <p:pic>
          <p:nvPicPr>
            <p:cNvPr id="245" name="Google Shape;245;p52"/>
            <p:cNvPicPr preferRelativeResize="0"/>
            <p:nvPr/>
          </p:nvPicPr>
          <p:blipFill rotWithShape="1">
            <a:blip r:embed="rId3">
              <a:alphaModFix/>
            </a:blip>
            <a:srcRect b="0" l="10810" r="13004" t="0"/>
            <a:stretch/>
          </p:blipFill>
          <p:spPr>
            <a:xfrm>
              <a:off x="6456945" y="2832250"/>
              <a:ext cx="2261401" cy="190679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46" name="Google Shape;246;p52"/>
            <p:cNvGrpSpPr/>
            <p:nvPr/>
          </p:nvGrpSpPr>
          <p:grpSpPr>
            <a:xfrm>
              <a:off x="7260951" y="4396740"/>
              <a:ext cx="1399385" cy="429980"/>
              <a:chOff x="4684963" y="4006500"/>
              <a:chExt cx="3171052" cy="977450"/>
            </a:xfrm>
          </p:grpSpPr>
          <p:pic>
            <p:nvPicPr>
              <p:cNvPr id="247" name="Google Shape;247;p52"/>
              <p:cNvPicPr preferRelativeResize="0"/>
              <p:nvPr/>
            </p:nvPicPr>
            <p:blipFill rotWithShape="1">
              <a:blip r:embed="rId4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8" name="Google Shape;248;p52"/>
              <p:cNvPicPr preferRelativeResize="0"/>
              <p:nvPr/>
            </p:nvPicPr>
            <p:blipFill rotWithShape="1">
              <a:blip r:embed="rId4">
                <a:alphaModFix/>
              </a:blip>
              <a:srcRect b="0" l="69869" r="3984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249" name="Google Shape;249;p52"/>
          <p:cNvGrpSpPr/>
          <p:nvPr/>
        </p:nvGrpSpPr>
        <p:grpSpPr>
          <a:xfrm>
            <a:off x="3596073" y="297841"/>
            <a:ext cx="2010604" cy="1975337"/>
            <a:chOff x="3504838" y="2749823"/>
            <a:chExt cx="2127173" cy="2076897"/>
          </a:xfrm>
        </p:grpSpPr>
        <p:grpSp>
          <p:nvGrpSpPr>
            <p:cNvPr id="250" name="Google Shape;250;p52"/>
            <p:cNvGrpSpPr/>
            <p:nvPr/>
          </p:nvGrpSpPr>
          <p:grpSpPr>
            <a:xfrm>
              <a:off x="4232626" y="4396740"/>
              <a:ext cx="1399385" cy="429980"/>
              <a:chOff x="4684963" y="4006500"/>
              <a:chExt cx="3171052" cy="977450"/>
            </a:xfrm>
          </p:grpSpPr>
          <p:pic>
            <p:nvPicPr>
              <p:cNvPr id="251" name="Google Shape;251;p52"/>
              <p:cNvPicPr preferRelativeResize="0"/>
              <p:nvPr/>
            </p:nvPicPr>
            <p:blipFill rotWithShape="1">
              <a:blip r:embed="rId4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2" name="Google Shape;252;p52"/>
              <p:cNvPicPr preferRelativeResize="0"/>
              <p:nvPr/>
            </p:nvPicPr>
            <p:blipFill rotWithShape="1">
              <a:blip r:embed="rId4">
                <a:alphaModFix/>
              </a:blip>
              <a:srcRect b="0" l="69869" r="3984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53" name="Google Shape;253;p52"/>
            <p:cNvPicPr preferRelativeResize="0"/>
            <p:nvPr/>
          </p:nvPicPr>
          <p:blipFill rotWithShape="1">
            <a:blip r:embed="rId5">
              <a:alphaModFix/>
            </a:blip>
            <a:srcRect b="6664" l="12544" r="21570" t="20102"/>
            <a:stretch/>
          </p:blipFill>
          <p:spPr>
            <a:xfrm>
              <a:off x="3504838" y="2749823"/>
              <a:ext cx="2026474" cy="193551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54" name="Google Shape;254;p52"/>
          <p:cNvSpPr/>
          <p:nvPr/>
        </p:nvSpPr>
        <p:spPr>
          <a:xfrm>
            <a:off x="1456919" y="2696343"/>
            <a:ext cx="1735800" cy="15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700" lIns="68700" spcFirstLastPara="1" rIns="68700" wrap="square" tIns="68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cantar, brincar</a:t>
            </a:r>
            <a:endParaRPr sz="2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 contar histórias</a:t>
            </a:r>
            <a:endParaRPr sz="26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rPr lang="pt-BR" sz="12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todo dia</a:t>
            </a:r>
            <a:endParaRPr sz="25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55" name="Google Shape;255;p52"/>
          <p:cNvSpPr/>
          <p:nvPr/>
        </p:nvSpPr>
        <p:spPr>
          <a:xfrm>
            <a:off x="3747250" y="2696343"/>
            <a:ext cx="1735800" cy="18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700" lIns="68700" spcFirstLastPara="1" rIns="68700" wrap="square" tIns="68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educar sem violência</a:t>
            </a:r>
            <a:endParaRPr sz="26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reduzir a agressão física, xingamentos e humilhação em crianças</a:t>
            </a:r>
            <a:endParaRPr sz="25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56" name="Google Shape;256;p52"/>
          <p:cNvSpPr/>
          <p:nvPr/>
        </p:nvSpPr>
        <p:spPr>
          <a:xfrm>
            <a:off x="6010013" y="2696343"/>
            <a:ext cx="1735800" cy="18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68700" lIns="68700" spcFirstLastPara="1" rIns="68700" wrap="square" tIns="6870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brincar</a:t>
            </a:r>
            <a:endParaRPr sz="26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ao ar livre</a:t>
            </a:r>
            <a:endParaRPr sz="26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crianças brincando ao ar livre em contato com a natureza</a:t>
            </a:r>
            <a:endParaRPr sz="12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todo dia 1 arzinho</a:t>
            </a:r>
            <a:endParaRPr sz="11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100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1x semana arzão</a:t>
            </a:r>
            <a:endParaRPr sz="1100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grpSp>
        <p:nvGrpSpPr>
          <p:cNvPr id="257" name="Google Shape;257;p52"/>
          <p:cNvGrpSpPr/>
          <p:nvPr/>
        </p:nvGrpSpPr>
        <p:grpSpPr>
          <a:xfrm>
            <a:off x="1294180" y="273931"/>
            <a:ext cx="2081068" cy="2022494"/>
            <a:chOff x="713431" y="2749811"/>
            <a:chExt cx="2150530" cy="2076910"/>
          </a:xfrm>
        </p:grpSpPr>
        <p:grpSp>
          <p:nvGrpSpPr>
            <p:cNvPr id="258" name="Google Shape;258;p52"/>
            <p:cNvGrpSpPr/>
            <p:nvPr/>
          </p:nvGrpSpPr>
          <p:grpSpPr>
            <a:xfrm>
              <a:off x="1464576" y="4396740"/>
              <a:ext cx="1399385" cy="429980"/>
              <a:chOff x="4684963" y="4006500"/>
              <a:chExt cx="3171052" cy="977450"/>
            </a:xfrm>
          </p:grpSpPr>
          <p:pic>
            <p:nvPicPr>
              <p:cNvPr id="259" name="Google Shape;259;p52"/>
              <p:cNvPicPr preferRelativeResize="0"/>
              <p:nvPr/>
            </p:nvPicPr>
            <p:blipFill rotWithShape="1">
              <a:blip r:embed="rId4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0" name="Google Shape;260;p52"/>
              <p:cNvPicPr preferRelativeResize="0"/>
              <p:nvPr/>
            </p:nvPicPr>
            <p:blipFill rotWithShape="1">
              <a:blip r:embed="rId4">
                <a:alphaModFix/>
              </a:blip>
              <a:srcRect b="0" l="69869" r="3984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61" name="Google Shape;261;p52"/>
            <p:cNvGrpSpPr/>
            <p:nvPr/>
          </p:nvGrpSpPr>
          <p:grpSpPr>
            <a:xfrm>
              <a:off x="713431" y="2749811"/>
              <a:ext cx="2150519" cy="1763340"/>
              <a:chOff x="4415725" y="751250"/>
              <a:chExt cx="977686" cy="801627"/>
            </a:xfrm>
          </p:grpSpPr>
          <p:pic>
            <p:nvPicPr>
              <p:cNvPr id="262" name="Google Shape;262;p52"/>
              <p:cNvPicPr preferRelativeResize="0"/>
              <p:nvPr/>
            </p:nvPicPr>
            <p:blipFill rotWithShape="1">
              <a:blip r:embed="rId6">
                <a:alphaModFix/>
              </a:blip>
              <a:srcRect b="46295" l="9119" r="49125" t="12842"/>
              <a:stretch/>
            </p:blipFill>
            <p:spPr>
              <a:xfrm>
                <a:off x="4464775" y="751250"/>
                <a:ext cx="618102" cy="23985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3" name="Google Shape;263;p52"/>
              <p:cNvPicPr preferRelativeResize="0"/>
              <p:nvPr/>
            </p:nvPicPr>
            <p:blipFill rotWithShape="1">
              <a:blip r:embed="rId6">
                <a:alphaModFix/>
              </a:blip>
              <a:srcRect b="53382" l="52507" r="7978" t="12745"/>
              <a:stretch/>
            </p:blipFill>
            <p:spPr>
              <a:xfrm>
                <a:off x="4727825" y="958725"/>
                <a:ext cx="584924" cy="19882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4" name="Google Shape;264;p52"/>
              <p:cNvPicPr preferRelativeResize="0"/>
              <p:nvPr/>
            </p:nvPicPr>
            <p:blipFill rotWithShape="1">
              <a:blip r:embed="rId6">
                <a:alphaModFix/>
              </a:blip>
              <a:srcRect b="7306" l="1119" r="52026" t="51832"/>
              <a:stretch/>
            </p:blipFill>
            <p:spPr>
              <a:xfrm>
                <a:off x="4415725" y="1079525"/>
                <a:ext cx="693576" cy="23985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5" name="Google Shape;265;p52"/>
              <p:cNvPicPr preferRelativeResize="0"/>
              <p:nvPr/>
            </p:nvPicPr>
            <p:blipFill rotWithShape="1">
              <a:blip r:embed="rId6">
                <a:alphaModFix/>
              </a:blip>
              <a:srcRect b="6514" l="50632" r="-2934" t="47797"/>
              <a:stretch/>
            </p:blipFill>
            <p:spPr>
              <a:xfrm>
                <a:off x="4619180" y="1284704"/>
                <a:ext cx="774231" cy="26817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descr="logos-ALMA--RGB-preto.png" id="266" name="Google Shape;266;p52"/>
          <p:cNvPicPr preferRelativeResize="0"/>
          <p:nvPr/>
        </p:nvPicPr>
        <p:blipFill rotWithShape="1">
          <a:blip r:embed="rId7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67" name="Google Shape;267;p52"/>
          <p:cNvPicPr preferRelativeResize="0"/>
          <p:nvPr/>
        </p:nvPicPr>
        <p:blipFill rotWithShape="1">
          <a:blip r:embed="rId8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Google Shape;272;p53"/>
          <p:cNvPicPr preferRelativeResize="0"/>
          <p:nvPr/>
        </p:nvPicPr>
        <p:blipFill rotWithShape="1">
          <a:blip r:embed="rId3">
            <a:alphaModFix/>
          </a:blip>
          <a:srcRect b="2974" l="0" r="0" t="18328"/>
          <a:stretch/>
        </p:blipFill>
        <p:spPr>
          <a:xfrm>
            <a:off x="0" y="0"/>
            <a:ext cx="9144003" cy="5175249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53"/>
          <p:cNvSpPr txBox="1"/>
          <p:nvPr/>
        </p:nvSpPr>
        <p:spPr>
          <a:xfrm>
            <a:off x="2010900" y="2033550"/>
            <a:ext cx="1799100" cy="6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4900"/>
              <a:buFont typeface="Arial"/>
              <a:buNone/>
            </a:pPr>
            <a:r>
              <a:rPr lang="pt-BR" sz="4900">
                <a:solidFill>
                  <a:schemeClr val="lt1"/>
                </a:solidFill>
                <a:latin typeface="Nunito Medium"/>
                <a:ea typeface="Nunito Medium"/>
                <a:cs typeface="Nunito Medium"/>
                <a:sym typeface="Nunito Medium"/>
              </a:rPr>
              <a:t>teoria</a:t>
            </a:r>
            <a:endParaRPr i="0" sz="4900" u="none" cap="none" strike="noStrike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74" name="Google Shape;274;p53"/>
          <p:cNvSpPr txBox="1"/>
          <p:nvPr/>
        </p:nvSpPr>
        <p:spPr>
          <a:xfrm>
            <a:off x="5525350" y="2033550"/>
            <a:ext cx="2139300" cy="6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4900"/>
              <a:buFont typeface="Arial"/>
              <a:buNone/>
            </a:pPr>
            <a:r>
              <a:rPr lang="pt-BR" sz="4900">
                <a:solidFill>
                  <a:schemeClr val="lt1"/>
                </a:solidFill>
                <a:latin typeface="Nunito Medium"/>
                <a:ea typeface="Nunito Medium"/>
                <a:cs typeface="Nunito Medium"/>
                <a:sym typeface="Nunito Medium"/>
              </a:rPr>
              <a:t>prática</a:t>
            </a:r>
            <a:endParaRPr i="0" sz="4900" u="none" cap="none" strike="noStrike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75" name="Google Shape;275;p53"/>
          <p:cNvSpPr txBox="1"/>
          <p:nvPr/>
        </p:nvSpPr>
        <p:spPr>
          <a:xfrm>
            <a:off x="2010900" y="2775575"/>
            <a:ext cx="1608300" cy="5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2455A"/>
              </a:buClr>
              <a:buSzPts val="1000"/>
              <a:buFont typeface="Playfair Display"/>
              <a:buNone/>
            </a:pPr>
            <a:r>
              <a:rPr lang="pt-BR" sz="1500">
                <a:solidFill>
                  <a:schemeClr val="lt1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</a:t>
            </a:r>
            <a:endParaRPr sz="1500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2455A"/>
              </a:buClr>
              <a:buSzPts val="1000"/>
              <a:buFont typeface="Playfair Display"/>
              <a:buNone/>
            </a:pPr>
            <a:r>
              <a:rPr lang="pt-BR" sz="1500">
                <a:solidFill>
                  <a:schemeClr val="lt1"/>
                </a:solidFill>
                <a:latin typeface="Nunito Medium"/>
                <a:ea typeface="Nunito Medium"/>
                <a:cs typeface="Nunito Medium"/>
                <a:sym typeface="Nunito Medium"/>
              </a:rPr>
              <a:t>TÉCNICO</a:t>
            </a:r>
            <a:endParaRPr i="0" sz="1500" u="none" cap="none" strike="noStrike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76" name="Google Shape;276;p53"/>
          <p:cNvSpPr txBox="1"/>
          <p:nvPr/>
        </p:nvSpPr>
        <p:spPr>
          <a:xfrm>
            <a:off x="5525350" y="2775575"/>
            <a:ext cx="1799100" cy="5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2455A"/>
              </a:buClr>
              <a:buSzPts val="1000"/>
              <a:buFont typeface="Playfair Display"/>
              <a:buNone/>
            </a:pPr>
            <a:r>
              <a:rPr lang="pt-BR" sz="1500">
                <a:solidFill>
                  <a:schemeClr val="lt1"/>
                </a:solidFill>
                <a:latin typeface="Nunito Medium"/>
                <a:ea typeface="Nunito Medium"/>
                <a:cs typeface="Nunito Medium"/>
                <a:sym typeface="Nunito Medium"/>
              </a:rPr>
              <a:t>MUDANÇA</a:t>
            </a:r>
            <a:endParaRPr sz="1500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2455A"/>
              </a:buClr>
              <a:buSzPts val="1000"/>
              <a:buFont typeface="Playfair Display"/>
              <a:buNone/>
            </a:pPr>
            <a:r>
              <a:rPr lang="pt-BR" sz="1500">
                <a:solidFill>
                  <a:schemeClr val="lt1"/>
                </a:solidFill>
                <a:latin typeface="Nunito Medium"/>
                <a:ea typeface="Nunito Medium"/>
                <a:cs typeface="Nunito Medium"/>
                <a:sym typeface="Nunito Medium"/>
              </a:rPr>
              <a:t>COMPORTAMENTO</a:t>
            </a:r>
            <a:endParaRPr i="0" sz="1500" u="none" cap="none" strike="noStrike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77" name="Google Shape;277;p53"/>
          <p:cNvSpPr txBox="1"/>
          <p:nvPr/>
        </p:nvSpPr>
        <p:spPr>
          <a:xfrm>
            <a:off x="2058250" y="1909525"/>
            <a:ext cx="1742700" cy="4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2455A"/>
              </a:buClr>
              <a:buSzPts val="1000"/>
              <a:buFont typeface="Playfair Display"/>
              <a:buNone/>
            </a:pPr>
            <a:r>
              <a:rPr lang="pt-BR" sz="1100">
                <a:solidFill>
                  <a:schemeClr val="lt1"/>
                </a:solidFill>
                <a:latin typeface="Nunito Medium"/>
                <a:ea typeface="Nunito Medium"/>
                <a:cs typeface="Nunito Medium"/>
                <a:sym typeface="Nunito Medium"/>
              </a:rPr>
              <a:t>tema</a:t>
            </a:r>
            <a:endParaRPr sz="1100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2455A"/>
              </a:buClr>
              <a:buSzPts val="1000"/>
              <a:buFont typeface="Playfair Display"/>
              <a:buNone/>
            </a:pPr>
            <a:r>
              <a:t/>
            </a:r>
            <a:endParaRPr i="0" sz="1100" u="none" cap="none" strike="noStrike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78" name="Google Shape;278;p53"/>
          <p:cNvSpPr txBox="1"/>
          <p:nvPr/>
        </p:nvSpPr>
        <p:spPr>
          <a:xfrm>
            <a:off x="5572694" y="1918477"/>
            <a:ext cx="2139300" cy="4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2455A"/>
              </a:buClr>
              <a:buSzPts val="1000"/>
              <a:buFont typeface="Playfair Display"/>
              <a:buNone/>
            </a:pPr>
            <a:r>
              <a:rPr lang="pt-BR" sz="1100">
                <a:solidFill>
                  <a:schemeClr val="lt1"/>
                </a:solidFill>
                <a:latin typeface="Nunito Medium"/>
                <a:ea typeface="Nunito Medium"/>
                <a:cs typeface="Nunito Medium"/>
                <a:sym typeface="Nunito Medium"/>
              </a:rPr>
              <a:t>ação</a:t>
            </a:r>
            <a:endParaRPr sz="1100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2455A"/>
              </a:buClr>
              <a:buSzPts val="1000"/>
              <a:buFont typeface="Playfair Display"/>
              <a:buNone/>
            </a:pPr>
            <a:r>
              <a:t/>
            </a:r>
            <a:endParaRPr i="0" sz="1100" u="none" cap="none" strike="noStrike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79" name="Google Shape;279;p53"/>
          <p:cNvSpPr/>
          <p:nvPr/>
        </p:nvSpPr>
        <p:spPr>
          <a:xfrm rot="5400000">
            <a:off x="3994625" y="1996475"/>
            <a:ext cx="1155300" cy="999300"/>
          </a:xfrm>
          <a:prstGeom prst="triangle">
            <a:avLst>
              <a:gd fmla="val 50000" name="adj"/>
            </a:avLst>
          </a:prstGeom>
          <a:solidFill>
            <a:srgbClr val="A6CE3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logos-ALMA--RGB-preto.png" id="280" name="Google Shape;280;p53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81" name="Google Shape;281;p53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54"/>
          <p:cNvSpPr txBox="1"/>
          <p:nvPr/>
        </p:nvSpPr>
        <p:spPr>
          <a:xfrm>
            <a:off x="1598550" y="1579475"/>
            <a:ext cx="5946900" cy="20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000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Ao disponibilizar tecnologias pedagógicas desenvolvidas por teóricos especializados e testadas pela comunidade, os municípios incluem em seus programas e secretarias ações desenhadas para somarem com o plano institucional já existente e trazerem resultados a curto prazo.</a:t>
            </a:r>
            <a:endParaRPr sz="2000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288" name="Google Shape;288;p54"/>
          <p:cNvPicPr preferRelativeResize="0"/>
          <p:nvPr/>
        </p:nvPicPr>
        <p:blipFill rotWithShape="1">
          <a:blip r:embed="rId3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89" name="Google Shape;289;p54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